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89" r:id="rId3"/>
    <p:sldId id="290" r:id="rId4"/>
    <p:sldId id="301" r:id="rId5"/>
    <p:sldId id="297" r:id="rId6"/>
    <p:sldId id="263" r:id="rId7"/>
    <p:sldId id="266" r:id="rId8"/>
    <p:sldId id="314" r:id="rId9"/>
    <p:sldId id="296" r:id="rId10"/>
    <p:sldId id="312" r:id="rId11"/>
    <p:sldId id="313" r:id="rId12"/>
    <p:sldId id="302" r:id="rId13"/>
    <p:sldId id="304" r:id="rId14"/>
    <p:sldId id="308" r:id="rId15"/>
    <p:sldId id="309" r:id="rId16"/>
    <p:sldId id="310" r:id="rId17"/>
    <p:sldId id="311" r:id="rId18"/>
    <p:sldId id="315" r:id="rId19"/>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6FC6"/>
    <a:srgbClr val="C9FA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1" autoAdjust="0"/>
    <p:restoredTop sz="95068" autoAdjust="0"/>
  </p:normalViewPr>
  <p:slideViewPr>
    <p:cSldViewPr>
      <p:cViewPr varScale="1">
        <p:scale>
          <a:sx n="85" d="100"/>
          <a:sy n="85" d="100"/>
        </p:scale>
        <p:origin x="-1038" y="-78"/>
      </p:cViewPr>
      <p:guideLst>
        <p:guide orient="horz" pos="2160"/>
        <p:guide pos="2880"/>
      </p:guideLst>
    </p:cSldViewPr>
  </p:slideViewPr>
  <p:outlineViewPr>
    <p:cViewPr>
      <p:scale>
        <a:sx n="33" d="100"/>
        <a:sy n="33" d="100"/>
      </p:scale>
      <p:origin x="0" y="5532"/>
    </p:cViewPr>
  </p:outlineViewPr>
  <p:notesTextViewPr>
    <p:cViewPr>
      <p:scale>
        <a:sx n="100" d="100"/>
        <a:sy n="100" d="100"/>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5586D709-77DD-4A01-AA0A-6A977F5E79C4}" type="datetimeFigureOut">
              <a:rPr lang="en-US" smtClean="0"/>
              <a:pPr/>
              <a:t>2/19/2014</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0598EC27-B1A5-4652-9D80-A0A924C8C2FC}" type="slidenum">
              <a:rPr lang="en-US" smtClean="0"/>
              <a:pPr/>
              <a:t>‹#›</a:t>
            </a:fld>
            <a:endParaRPr lang="en-US"/>
          </a:p>
        </p:txBody>
      </p:sp>
    </p:spTree>
    <p:extLst>
      <p:ext uri="{BB962C8B-B14F-4D97-AF65-F5344CB8AC3E}">
        <p14:creationId xmlns:p14="http://schemas.microsoft.com/office/powerpoint/2010/main" val="100810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U6 aula 13</a:t>
            </a:r>
            <a:endParaRPr lang="en-US" dirty="0"/>
          </a:p>
        </p:txBody>
      </p:sp>
      <p:sp>
        <p:nvSpPr>
          <p:cNvPr id="4" name="Slide Number Placeholder 3"/>
          <p:cNvSpPr>
            <a:spLocks noGrp="1"/>
          </p:cNvSpPr>
          <p:nvPr>
            <p:ph type="sldNum" sz="quarter" idx="10"/>
          </p:nvPr>
        </p:nvSpPr>
        <p:spPr/>
        <p:txBody>
          <a:bodyPr/>
          <a:lstStyle/>
          <a:p>
            <a:fld id="{0598EC27-B1A5-4652-9D80-A0A924C8C2FC}" type="slidenum">
              <a:rPr lang="en-US" smtClean="0"/>
              <a:pPr/>
              <a:t>1</a:t>
            </a:fld>
            <a:endParaRPr lang="en-US"/>
          </a:p>
        </p:txBody>
      </p:sp>
    </p:spTree>
    <p:extLst>
      <p:ext uri="{BB962C8B-B14F-4D97-AF65-F5344CB8AC3E}">
        <p14:creationId xmlns:p14="http://schemas.microsoft.com/office/powerpoint/2010/main" val="82960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Sistemi 1, 3 CFU + 1 Lab: struttura del calcolatore, reti, </a:t>
            </a:r>
            <a:r>
              <a:rPr lang="en-US" i="1" u="sng" dirty="0" smtClean="0"/>
              <a:t>sistemi distribuiti</a:t>
            </a:r>
            <a:r>
              <a:rPr lang="en-US" dirty="0" smtClean="0"/>
              <a:t>; </a:t>
            </a:r>
            <a:r>
              <a:rPr lang="en-US" i="1" dirty="0" smtClean="0"/>
              <a:t>livelli successivi di astrazione</a:t>
            </a:r>
          </a:p>
          <a:p>
            <a:endParaRPr lang="en-US" dirty="0"/>
          </a:p>
        </p:txBody>
      </p:sp>
      <p:sp>
        <p:nvSpPr>
          <p:cNvPr id="4" name="Slide Number Placeholder 3"/>
          <p:cNvSpPr>
            <a:spLocks noGrp="1"/>
          </p:cNvSpPr>
          <p:nvPr>
            <p:ph type="sldNum" sz="quarter" idx="10"/>
          </p:nvPr>
        </p:nvSpPr>
        <p:spPr/>
        <p:txBody>
          <a:bodyPr/>
          <a:lstStyle/>
          <a:p>
            <a:fld id="{0598EC27-B1A5-4652-9D80-A0A924C8C2FC}" type="slidenum">
              <a:rPr lang="en-US" smtClean="0"/>
              <a:pPr/>
              <a:t>9</a:t>
            </a:fld>
            <a:endParaRPr lang="en-US"/>
          </a:p>
        </p:txBody>
      </p:sp>
    </p:spTree>
    <p:extLst>
      <p:ext uri="{BB962C8B-B14F-4D97-AF65-F5344CB8AC3E}">
        <p14:creationId xmlns:p14="http://schemas.microsoft.com/office/powerpoint/2010/main" val="2040905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ctr" rtl="0">
              <a:spcBef>
                <a:spcPct val="0"/>
              </a:spcBef>
              <a:buNone/>
              <a:defRPr sz="5600" b="1" cap="all" baseline="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nchor="ctr"/>
          <a:lstStyle>
            <a:lvl1pPr marL="0" marR="45720" indent="0" algn="ctr">
              <a:buNone/>
              <a:defRPr>
                <a:solidFill>
                  <a:schemeClr val="tx1"/>
                </a:solidFill>
                <a:latin typeface="Arial Black"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8" name="Slide Number Placeholder 7"/>
          <p:cNvSpPr>
            <a:spLocks noGrp="1"/>
          </p:cNvSpPr>
          <p:nvPr>
            <p:ph type="sldNum" sz="quarter" idx="11"/>
          </p:nvPr>
        </p:nvSpPr>
        <p:spPr/>
        <p:txBody>
          <a:bodyPr/>
          <a:lstStyle/>
          <a:p>
            <a:fld id="{B95C1854-769D-404A-889F-295F00D7C47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B95C1854-769D-404A-889F-295F00D7C4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B95C1854-769D-404A-889F-295F00D7C4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lvl1pPr>
              <a:defRPr b="1"/>
            </a:lvl1p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67544" y="1412776"/>
            <a:ext cx="8219256" cy="4911824"/>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p>
            <a:fld id="{B95C1854-769D-404A-889F-295F00D7C4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2204864"/>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400" b="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530352" y="3592792"/>
            <a:ext cx="7772400" cy="1509712"/>
          </a:xfrm>
        </p:spPr>
        <p:txBody>
          <a:bodyPr lIns="45720" rIns="45720" anchor="b">
            <a:normAutofit/>
          </a:bodyPr>
          <a:lstStyle>
            <a:lvl1pPr marL="0" indent="0">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6" name="Slide Number Placeholder 5"/>
          <p:cNvSpPr>
            <a:spLocks noGrp="1"/>
          </p:cNvSpPr>
          <p:nvPr>
            <p:ph type="sldNum" sz="quarter" idx="12"/>
          </p:nvPr>
        </p:nvSpPr>
        <p:spPr/>
        <p:txBody>
          <a:bodyPr/>
          <a:lstStyle/>
          <a:p>
            <a:fld id="{B95C1854-769D-404A-889F-295F00D7C47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484784"/>
            <a:ext cx="4038600" cy="4870141"/>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484784"/>
            <a:ext cx="4038600" cy="4870141"/>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6"/>
          <p:cNvSpPr>
            <a:spLocks noGrp="1"/>
          </p:cNvSpPr>
          <p:nvPr>
            <p:ph type="sldNum" sz="quarter" idx="12"/>
          </p:nvPr>
        </p:nvSpPr>
        <p:spPr/>
        <p:txBody>
          <a:bodyPr/>
          <a:lstStyle/>
          <a:p>
            <a:fld id="{B95C1854-769D-404A-889F-295F00D7C47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1">
                <a:ln>
                  <a:noFill/>
                </a:ln>
                <a:solidFill>
                  <a:schemeClr val="tx2"/>
                </a:solidFill>
                <a:effectLst/>
                <a:latin typeface="+mj-lt"/>
                <a:ea typeface="+mj-ea"/>
                <a:cs typeface="+mj-cs"/>
              </a:defRPr>
            </a:lvl1pPr>
          </a:lstStyle>
          <a:p>
            <a:r>
              <a:rPr kumimoji="0" lang="en-US" dirty="0" smtClean="0"/>
              <a:t>Click to edit Master title style</a:t>
            </a:r>
            <a:endParaRPr kumimoji="0" lang="en-US" dirty="0"/>
          </a:p>
        </p:txBody>
      </p:sp>
      <p:sp>
        <p:nvSpPr>
          <p:cNvPr id="5" name="Slide Number Placeholder 4"/>
          <p:cNvSpPr>
            <a:spLocks noGrp="1"/>
          </p:cNvSpPr>
          <p:nvPr>
            <p:ph type="sldNum" sz="quarter" idx="12"/>
          </p:nvPr>
        </p:nvSpPr>
        <p:spPr/>
        <p:txBody>
          <a:bodyPr/>
          <a:lstStyle/>
          <a:p>
            <a:fld id="{B95C1854-769D-404A-889F-295F00D7C4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80920" cy="636680"/>
          </a:xfrm>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B95C1854-769D-404A-889F-295F00D7C473}" type="slidenum">
              <a:rPr lang="en-US" smtClean="0"/>
              <a:pPr/>
              <a:t>‹#›</a:t>
            </a:fld>
            <a:endParaRPr lang="en-US"/>
          </a:p>
        </p:txBody>
      </p:sp>
      <p:sp>
        <p:nvSpPr>
          <p:cNvPr id="7" name="Picture Placeholder 6"/>
          <p:cNvSpPr>
            <a:spLocks noGrp="1"/>
          </p:cNvSpPr>
          <p:nvPr>
            <p:ph type="pic" sz="quarter" idx="13"/>
          </p:nvPr>
        </p:nvSpPr>
        <p:spPr>
          <a:xfrm>
            <a:off x="395536" y="836712"/>
            <a:ext cx="8280919" cy="5400600"/>
          </a:xfrm>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95C1854-769D-404A-889F-295F00D7C4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B95C1854-769D-404A-889F-295F00D7C4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a:xfrm>
            <a:off x="8077200" y="6356350"/>
            <a:ext cx="609600" cy="365125"/>
          </a:xfrm>
        </p:spPr>
        <p:txBody>
          <a:bodyPr/>
          <a:lstStyle/>
          <a:p>
            <a:fld id="{B95C1854-769D-404A-889F-295F00D7C47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5C1854-769D-404A-889F-295F00D7C47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1" name="Footer Placeholder 4"/>
          <p:cNvSpPr txBox="1">
            <a:spLocks/>
          </p:cNvSpPr>
          <p:nvPr userDrawn="1"/>
        </p:nvSpPr>
        <p:spPr>
          <a:xfrm>
            <a:off x="427112" y="6381328"/>
            <a:ext cx="3352800" cy="365125"/>
          </a:xfrm>
          <a:prstGeom prst="rect">
            <a:avLst/>
          </a:prstGeom>
        </p:spPr>
        <p:txBody>
          <a:bodyPr/>
          <a:lstStyle>
            <a:defPPr>
              <a:defRPr lang="en-US"/>
            </a:defPPr>
            <a:lvl1pPr marL="0" algn="l" defTabSz="914400" rtl="0" eaLnBrk="1" latinLnBrk="0" hangingPunct="1">
              <a:defRPr sz="18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solidFill>
                  <a:srgbClr val="0F6FC6"/>
                </a:solidFill>
              </a:rPr>
              <a:t>TFA</a:t>
            </a:r>
            <a:r>
              <a:rPr lang="en-US" sz="1400" baseline="0" dirty="0" smtClean="0">
                <a:solidFill>
                  <a:srgbClr val="0F6FC6"/>
                </a:solidFill>
              </a:rPr>
              <a:t> </a:t>
            </a:r>
            <a:r>
              <a:rPr lang="en-US" sz="1400" dirty="0" smtClean="0">
                <a:solidFill>
                  <a:srgbClr val="0F6FC6"/>
                </a:solidFill>
              </a:rPr>
              <a:t>A042</a:t>
            </a:r>
            <a:endParaRPr lang="en-US" sz="1400" dirty="0">
              <a:solidFill>
                <a:srgbClr val="0F6FC6"/>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72"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TFA A042</a:t>
            </a:r>
            <a:endParaRPr lang="en-US" dirty="0"/>
          </a:p>
        </p:txBody>
      </p:sp>
      <p:sp>
        <p:nvSpPr>
          <p:cNvPr id="3" name="Subtitle 2"/>
          <p:cNvSpPr>
            <a:spLocks noGrp="1"/>
          </p:cNvSpPr>
          <p:nvPr>
            <p:ph type="subTitle" idx="1"/>
          </p:nvPr>
        </p:nvSpPr>
        <p:spPr/>
        <p:txBody>
          <a:bodyPr/>
          <a:lstStyle/>
          <a:p>
            <a:r>
              <a:rPr lang="en-US" dirty="0" err="1" smtClean="0"/>
              <a:t>Università</a:t>
            </a:r>
            <a:r>
              <a:rPr lang="en-US" dirty="0" smtClean="0"/>
              <a:t> </a:t>
            </a:r>
            <a:r>
              <a:rPr lang="en-US" dirty="0" err="1" smtClean="0"/>
              <a:t>degli</a:t>
            </a:r>
            <a:r>
              <a:rPr lang="en-US" dirty="0" smtClean="0"/>
              <a:t> </a:t>
            </a:r>
            <a:r>
              <a:rPr lang="en-US" dirty="0" err="1" smtClean="0"/>
              <a:t>Studi</a:t>
            </a:r>
            <a:r>
              <a:rPr lang="en-US" dirty="0" smtClean="0"/>
              <a:t> di Milano </a:t>
            </a:r>
            <a:r>
              <a:rPr lang="en-US" dirty="0" err="1" smtClean="0"/>
              <a:t>Bicocca</a:t>
            </a:r>
            <a:endParaRPr lang="en-US" dirty="0" smtClean="0"/>
          </a:p>
          <a:p>
            <a:r>
              <a:rPr lang="en-US" dirty="0" smtClean="0">
                <a:latin typeface="Arial" pitchFamily="34" charset="0"/>
                <a:cs typeface="Arial" pitchFamily="34" charset="0"/>
              </a:rPr>
              <a:t>Alessandra </a:t>
            </a:r>
            <a:r>
              <a:rPr lang="en-US" dirty="0" smtClean="0">
                <a:latin typeface="Arial" pitchFamily="34" charset="0"/>
                <a:cs typeface="Arial" pitchFamily="34" charset="0"/>
              </a:rPr>
              <a:t>Agostini</a:t>
            </a:r>
            <a:endParaRPr lang="en-US" dirty="0">
              <a:latin typeface="Arial" pitchFamily="34" charset="0"/>
              <a:cs typeface="Arial" pitchFamily="34" charset="0"/>
            </a:endParaRPr>
          </a:p>
        </p:txBody>
      </p:sp>
    </p:spTree>
    <p:extLst>
      <p:ext uri="{BB962C8B-B14F-4D97-AF65-F5344CB8AC3E}">
        <p14:creationId xmlns:p14="http://schemas.microsoft.com/office/powerpoint/2010/main" val="866852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Informatica e Scuola</a:t>
            </a:r>
            <a:endParaRPr lang="en-US" dirty="0"/>
          </a:p>
        </p:txBody>
      </p:sp>
      <p:sp>
        <p:nvSpPr>
          <p:cNvPr id="3" name="Content Placeholder 2"/>
          <p:cNvSpPr>
            <a:spLocks noGrp="1"/>
          </p:cNvSpPr>
          <p:nvPr>
            <p:ph idx="1"/>
          </p:nvPr>
        </p:nvSpPr>
        <p:spPr/>
        <p:txBody>
          <a:bodyPr>
            <a:normAutofit fontScale="55000" lnSpcReduction="20000"/>
          </a:bodyPr>
          <a:lstStyle/>
          <a:p>
            <a:pPr>
              <a:lnSpc>
                <a:spcPct val="120000"/>
              </a:lnSpc>
            </a:pPr>
            <a:r>
              <a:rPr lang="it-IT" sz="3800" dirty="0" smtClean="0">
                <a:solidFill>
                  <a:srgbClr val="0F6FC6"/>
                </a:solidFill>
              </a:rPr>
              <a:t>Il ruolo dell’insegnante di Informatica</a:t>
            </a:r>
          </a:p>
          <a:p>
            <a:pPr>
              <a:lnSpc>
                <a:spcPct val="120000"/>
              </a:lnSpc>
            </a:pPr>
            <a:r>
              <a:rPr lang="it-IT" sz="3800" dirty="0" smtClean="0">
                <a:solidFill>
                  <a:srgbClr val="0F6FC6"/>
                </a:solidFill>
              </a:rPr>
              <a:t>La didattica e la collaborazione, le tecnologie per la didattica</a:t>
            </a:r>
            <a:r>
              <a:rPr lang="en-US" sz="3800" dirty="0">
                <a:solidFill>
                  <a:srgbClr val="0F6FC6"/>
                </a:solidFill>
              </a:rPr>
              <a:t/>
            </a:r>
            <a:br>
              <a:rPr lang="en-US" sz="3800" dirty="0">
                <a:solidFill>
                  <a:srgbClr val="0F6FC6"/>
                </a:solidFill>
              </a:rPr>
            </a:br>
            <a:r>
              <a:rPr lang="it-IT" sz="3300" dirty="0"/>
              <a:t>Stimolare un utilizzo della tecnologia nella didattica che potenzi la collaborazione tra studenti e </a:t>
            </a:r>
            <a:r>
              <a:rPr lang="it-IT" sz="3300" dirty="0" smtClean="0"/>
              <a:t>insegnanti (DMS, LMS)</a:t>
            </a:r>
            <a:r>
              <a:rPr lang="en-US" sz="3300" dirty="0" smtClean="0"/>
              <a:t>. </a:t>
            </a:r>
            <a:r>
              <a:rPr lang="it-IT" sz="3300" dirty="0"/>
              <a:t>Concetti, esempi ed esercitazioni su alcuni scenari </a:t>
            </a:r>
            <a:r>
              <a:rPr lang="it-IT" sz="3300" dirty="0" smtClean="0"/>
              <a:t>didattici per </a:t>
            </a:r>
            <a:r>
              <a:rPr lang="it-IT" sz="3300" dirty="0"/>
              <a:t>c</a:t>
            </a:r>
            <a:r>
              <a:rPr lang="it-IT" sz="3300" dirty="0" smtClean="0"/>
              <a:t>omprendere le dinamiche della collaborazione che si instaura tra studenti e insegnanti</a:t>
            </a:r>
          </a:p>
          <a:p>
            <a:pPr>
              <a:lnSpc>
                <a:spcPct val="120000"/>
              </a:lnSpc>
            </a:pPr>
            <a:r>
              <a:rPr lang="it-IT" sz="3800" dirty="0" smtClean="0">
                <a:solidFill>
                  <a:srgbClr val="0F6FC6"/>
                </a:solidFill>
              </a:rPr>
              <a:t>La didattica nel tempo di </a:t>
            </a:r>
            <a:r>
              <a:rPr lang="it-IT" sz="3800" dirty="0" err="1" smtClean="0">
                <a:solidFill>
                  <a:srgbClr val="0F6FC6"/>
                </a:solidFill>
              </a:rPr>
              <a:t>twitter</a:t>
            </a:r>
            <a:r>
              <a:rPr lang="it-IT" sz="3800" dirty="0" smtClean="0">
                <a:solidFill>
                  <a:srgbClr val="0F6FC6"/>
                </a:solidFill>
              </a:rPr>
              <a:t>: esperienze e lezioni apprese</a:t>
            </a:r>
            <a:r>
              <a:rPr lang="en-US" sz="3800" dirty="0" smtClean="0">
                <a:solidFill>
                  <a:srgbClr val="0F6FC6"/>
                </a:solidFill>
              </a:rPr>
              <a:t/>
            </a:r>
            <a:br>
              <a:rPr lang="en-US" sz="3800" dirty="0" smtClean="0">
                <a:solidFill>
                  <a:srgbClr val="0F6FC6"/>
                </a:solidFill>
              </a:rPr>
            </a:br>
            <a:r>
              <a:rPr lang="it-IT" sz="3400" dirty="0" smtClean="0"/>
              <a:t>Presentazione e discussione delle diverse esperienze nell’uso di Internet nei corsi, con impostazione laboratoriale, di Interazione Uomo Macchina (per la laurea triennale in Informatica)  e di Strumenti e applicazioni del Web (per la laurea magistrale in Teoria e Tecnologia della Comunicazione) </a:t>
            </a:r>
            <a:endParaRPr lang="en-US" sz="3400" dirty="0" smtClean="0"/>
          </a:p>
        </p:txBody>
      </p:sp>
      <p:sp>
        <p:nvSpPr>
          <p:cNvPr id="4" name="Slide Number Placeholder 3"/>
          <p:cNvSpPr>
            <a:spLocks noGrp="1"/>
          </p:cNvSpPr>
          <p:nvPr>
            <p:ph type="sldNum" sz="quarter" idx="12"/>
          </p:nvPr>
        </p:nvSpPr>
        <p:spPr/>
        <p:txBody>
          <a:bodyPr/>
          <a:lstStyle/>
          <a:p>
            <a:fld id="{B95C1854-769D-404A-889F-295F00D7C473}" type="slidenum">
              <a:rPr lang="en-US" smtClean="0"/>
              <a:pPr/>
              <a:t>10</a:t>
            </a:fld>
            <a:endParaRPr lang="en-US"/>
          </a:p>
        </p:txBody>
      </p:sp>
    </p:spTree>
    <p:extLst>
      <p:ext uri="{BB962C8B-B14F-4D97-AF65-F5344CB8AC3E}">
        <p14:creationId xmlns:p14="http://schemas.microsoft.com/office/powerpoint/2010/main" val="878581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it-IT" dirty="0"/>
              <a:t>Per la parte di </a:t>
            </a:r>
            <a:r>
              <a:rPr lang="it-IT" dirty="0" err="1" smtClean="0"/>
              <a:t>Simone:</a:t>
            </a:r>
            <a:r>
              <a:rPr lang="it-IT" b="1" dirty="0" err="1" smtClean="0"/>
              <a:t>Didattica</a:t>
            </a:r>
            <a:r>
              <a:rPr lang="it-IT" b="1" dirty="0" smtClean="0"/>
              <a:t> </a:t>
            </a:r>
            <a:r>
              <a:rPr lang="it-IT" b="1" dirty="0"/>
              <a:t>e </a:t>
            </a:r>
            <a:r>
              <a:rPr lang="it-IT" b="1" dirty="0" smtClean="0"/>
              <a:t>collaborazione</a:t>
            </a:r>
            <a:endParaRPr lang="it-IT" dirty="0"/>
          </a:p>
          <a:p>
            <a:r>
              <a:rPr lang="it-IT" dirty="0"/>
              <a:t>Un proficuo utilizzo delle tecnologie informatiche si basa su di una consapevolezza delle dinamiche della collaborazione che si instaura tra studenti e insegnanti  in una visione innovativa della didattica.  Le due lezioni  forniscono alcuni concetti ed esempi utili per comprendere tali dinamiche  per un utilizzo della tecnologia che non le contrasti ma che la renda uno strumento per il loro potenziamento.    Le esercitazioni che si svolgono nella seconda parte del corso applicheranno i concetti presentati ad alcuni scenari   didattici in relazione ad alcune tecnologie di ampia diffusione</a:t>
            </a:r>
            <a:r>
              <a:rPr lang="it-IT" dirty="0" smtClean="0"/>
              <a:t>.</a:t>
            </a:r>
            <a:r>
              <a:rPr lang="it-IT" dirty="0"/>
              <a:t/>
            </a:r>
            <a:br>
              <a:rPr lang="it-IT" dirty="0"/>
            </a:br>
            <a:endParaRPr lang="it-IT" dirty="0"/>
          </a:p>
          <a:p>
            <a:r>
              <a:rPr lang="it-IT" dirty="0"/>
              <a:t>Per la parte di </a:t>
            </a:r>
            <a:r>
              <a:rPr lang="it-IT" dirty="0" err="1" smtClean="0"/>
              <a:t>Polillo:</a:t>
            </a:r>
            <a:r>
              <a:rPr lang="it-IT" b="1" dirty="0" err="1" smtClean="0"/>
              <a:t>LA</a:t>
            </a:r>
            <a:r>
              <a:rPr lang="it-IT" b="1" dirty="0" smtClean="0"/>
              <a:t> </a:t>
            </a:r>
            <a:r>
              <a:rPr lang="it-IT" b="1" dirty="0"/>
              <a:t>DIDATTICA NEL TEMPO DI TWITTER: ESPERIENZE E LEZIONI </a:t>
            </a:r>
            <a:r>
              <a:rPr lang="it-IT" b="1" dirty="0" smtClean="0"/>
              <a:t>APPRESE</a:t>
            </a:r>
            <a:endParaRPr lang="it-IT" dirty="0"/>
          </a:p>
          <a:p>
            <a:r>
              <a:rPr lang="it-IT" dirty="0"/>
              <a:t>Verranno presentate e discusse le diverse esperienze </a:t>
            </a:r>
            <a:r>
              <a:rPr lang="it-IT" dirty="0" err="1"/>
              <a:t>effettuate,negli</a:t>
            </a:r>
            <a:r>
              <a:rPr lang="it-IT" dirty="0"/>
              <a:t> ultimi anni, nei corsi di Interazione Uomo Macchina (per la laurea triennale in  Informatica)  e di Strumenti e applicazioni del Web (per la laurea magistrale in Teoria e </a:t>
            </a:r>
            <a:r>
              <a:rPr lang="it-IT" dirty="0" err="1"/>
              <a:t>teconologia</a:t>
            </a:r>
            <a:r>
              <a:rPr lang="it-IT" dirty="0"/>
              <a:t> della comunicazione). In particolare, </a:t>
            </a:r>
            <a:r>
              <a:rPr lang="it-IT" dirty="0" err="1"/>
              <a:t>verra</a:t>
            </a:r>
            <a:r>
              <a:rPr lang="it-IT" dirty="0"/>
              <a:t> discussa la impostazione laboratoriale di entrambi i corsi e l uso di </a:t>
            </a:r>
            <a:r>
              <a:rPr lang="it-IT" dirty="0" smtClean="0"/>
              <a:t>Internet</a:t>
            </a:r>
            <a:r>
              <a:rPr lang="it-IT" dirty="0"/>
              <a:t>.</a:t>
            </a:r>
            <a:br>
              <a:rPr lang="it-IT" dirty="0"/>
            </a:br>
            <a:endParaRPr lang="it-IT" dirty="0"/>
          </a:p>
          <a:p>
            <a:r>
              <a:rPr lang="it-IT" dirty="0"/>
              <a:t>Per la parte di De </a:t>
            </a:r>
            <a:r>
              <a:rPr lang="it-IT" dirty="0" err="1" smtClean="0"/>
              <a:t>Michelis</a:t>
            </a:r>
            <a:r>
              <a:rPr lang="it-IT" dirty="0" smtClean="0"/>
              <a:t>: </a:t>
            </a:r>
            <a:r>
              <a:rPr lang="it-IT" b="1" dirty="0" smtClean="0"/>
              <a:t>Storia </a:t>
            </a:r>
            <a:r>
              <a:rPr lang="it-IT" b="1" dirty="0"/>
              <a:t>dell’informatica dal punto di vista dell’utente</a:t>
            </a:r>
            <a:endParaRPr lang="it-IT" dirty="0"/>
          </a:p>
          <a:p>
            <a:r>
              <a:rPr lang="it-IT" dirty="0"/>
              <a:t>Questa coppia di lezioni vuole rappresentare a chi la ascolta che l’informatica è materia tecnica ma ha anche profonde radici ed </a:t>
            </a:r>
            <a:r>
              <a:rPr lang="it-IT" dirty="0" err="1"/>
              <a:t>impicazioni</a:t>
            </a:r>
            <a:r>
              <a:rPr lang="it-IT" dirty="0"/>
              <a:t> sociali. La storia dell’informatica dal punto di vista dell’utente è un buon esempio di come gli elementi di storia e l’attenzione all’utente possono rendere vivi argomenti essenzialmente tecnologici.  La storia </a:t>
            </a:r>
            <a:r>
              <a:rPr lang="it-IT" dirty="0" err="1"/>
              <a:t>e'</a:t>
            </a:r>
            <a:r>
              <a:rPr lang="it-IT" dirty="0"/>
              <a:t> raccontata in termini del contesto d'uso dei calcolatori nel tempo</a:t>
            </a:r>
            <a:r>
              <a:rPr lang="it-IT" dirty="0" smtClean="0"/>
              <a:t>.</a:t>
            </a:r>
            <a:r>
              <a:rPr lang="it-IT" dirty="0"/>
              <a:t/>
            </a:r>
            <a:br>
              <a:rPr lang="it-IT" dirty="0"/>
            </a:br>
            <a:endParaRPr lang="it-IT" dirty="0"/>
          </a:p>
        </p:txBody>
      </p:sp>
      <p:sp>
        <p:nvSpPr>
          <p:cNvPr id="4" name="Slide Number Placeholder 3"/>
          <p:cNvSpPr>
            <a:spLocks noGrp="1"/>
          </p:cNvSpPr>
          <p:nvPr>
            <p:ph type="sldNum" sz="quarter" idx="12"/>
          </p:nvPr>
        </p:nvSpPr>
        <p:spPr/>
        <p:txBody>
          <a:bodyPr/>
          <a:lstStyle/>
          <a:p>
            <a:fld id="{B95C1854-769D-404A-889F-295F00D7C473}" type="slidenum">
              <a:rPr lang="en-US" smtClean="0"/>
              <a:pPr/>
              <a:t>11</a:t>
            </a:fld>
            <a:endParaRPr lang="en-US"/>
          </a:p>
        </p:txBody>
      </p:sp>
    </p:spTree>
    <p:extLst>
      <p:ext uri="{BB962C8B-B14F-4D97-AF65-F5344CB8AC3E}">
        <p14:creationId xmlns:p14="http://schemas.microsoft.com/office/powerpoint/2010/main" val="2054869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Did</a:t>
            </a:r>
            <a:r>
              <a:rPr lang="it-IT" dirty="0" smtClean="0"/>
              <a:t>. dei Fondamenti dell’</a:t>
            </a:r>
            <a:r>
              <a:rPr lang="it-IT" dirty="0" err="1" smtClean="0"/>
              <a:t>Inf</a:t>
            </a:r>
            <a:r>
              <a:rPr lang="it-IT" dirty="0" smtClean="0"/>
              <a:t>.</a:t>
            </a:r>
            <a:endParaRPr lang="en-US" dirty="0"/>
          </a:p>
        </p:txBody>
      </p:sp>
      <p:sp>
        <p:nvSpPr>
          <p:cNvPr id="3" name="Content Placeholder 2"/>
          <p:cNvSpPr>
            <a:spLocks noGrp="1"/>
          </p:cNvSpPr>
          <p:nvPr>
            <p:ph idx="1"/>
          </p:nvPr>
        </p:nvSpPr>
        <p:spPr/>
        <p:txBody>
          <a:bodyPr>
            <a:normAutofit fontScale="62500" lnSpcReduction="20000"/>
          </a:bodyPr>
          <a:lstStyle/>
          <a:p>
            <a:r>
              <a:rPr lang="it-IT" sz="3300" dirty="0">
                <a:solidFill>
                  <a:srgbClr val="0F6FC6"/>
                </a:solidFill>
              </a:rPr>
              <a:t>Introduzione agli </a:t>
            </a:r>
            <a:r>
              <a:rPr lang="it-IT" sz="3300" dirty="0" smtClean="0">
                <a:solidFill>
                  <a:srgbClr val="0F6FC6"/>
                </a:solidFill>
              </a:rPr>
              <a:t>Algoritmi</a:t>
            </a:r>
            <a:r>
              <a:rPr lang="it-IT" sz="3300" dirty="0">
                <a:solidFill>
                  <a:srgbClr val="0F6FC6"/>
                </a:solidFill>
              </a:rPr>
              <a:t/>
            </a:r>
            <a:br>
              <a:rPr lang="it-IT" sz="3300" dirty="0">
                <a:solidFill>
                  <a:srgbClr val="0F6FC6"/>
                </a:solidFill>
              </a:rPr>
            </a:br>
            <a:r>
              <a:rPr lang="it-IT" dirty="0" smtClean="0"/>
              <a:t>L’informatica</a:t>
            </a:r>
            <a:r>
              <a:rPr lang="it-IT" dirty="0"/>
              <a:t>, teoria e </a:t>
            </a:r>
            <a:r>
              <a:rPr lang="it-IT" dirty="0" smtClean="0"/>
              <a:t>pratica; </a:t>
            </a:r>
            <a:r>
              <a:rPr lang="it-IT" dirty="0" err="1"/>
              <a:t>p</a:t>
            </a:r>
            <a:r>
              <a:rPr lang="it-IT" dirty="0" err="1" smtClean="0"/>
              <a:t>eculiarietà</a:t>
            </a:r>
            <a:r>
              <a:rPr lang="it-IT" dirty="0" smtClean="0"/>
              <a:t> dell’informatica rispetto alle altre discipline scientifiche. </a:t>
            </a:r>
            <a:br>
              <a:rPr lang="it-IT" dirty="0" smtClean="0"/>
            </a:br>
            <a:r>
              <a:rPr lang="it-IT" dirty="0" smtClean="0"/>
              <a:t>Come spiegare </a:t>
            </a:r>
            <a:r>
              <a:rPr lang="it-IT" dirty="0"/>
              <a:t>il concetto di algoritmo, </a:t>
            </a:r>
            <a:r>
              <a:rPr lang="it-IT" dirty="0" smtClean="0"/>
              <a:t>come formalizzare i problemi per trovare soluzioni</a:t>
            </a:r>
            <a:r>
              <a:rPr lang="it-IT" dirty="0"/>
              <a:t> </a:t>
            </a:r>
            <a:r>
              <a:rPr lang="it-IT" dirty="0" smtClean="0"/>
              <a:t>algoritmiche.</a:t>
            </a:r>
            <a:r>
              <a:rPr lang="it-IT" dirty="0"/>
              <a:t> </a:t>
            </a:r>
            <a:r>
              <a:rPr lang="it-IT" dirty="0" smtClean="0"/>
              <a:t>Un problema, tante soluzioni, i </a:t>
            </a:r>
            <a:r>
              <a:rPr lang="it-IT" dirty="0"/>
              <a:t>linguaggi. M</a:t>
            </a:r>
            <a:r>
              <a:rPr lang="it-IT" dirty="0" smtClean="0"/>
              <a:t>etodi </a:t>
            </a:r>
            <a:r>
              <a:rPr lang="it-IT" dirty="0"/>
              <a:t>computazionali di lettura di un </a:t>
            </a:r>
            <a:r>
              <a:rPr lang="it-IT" dirty="0" smtClean="0"/>
              <a:t>problema</a:t>
            </a:r>
            <a:r>
              <a:rPr lang="it-IT" dirty="0"/>
              <a:t>.</a:t>
            </a:r>
            <a:r>
              <a:rPr lang="it-IT" dirty="0" smtClean="0"/>
              <a:t> Esempi </a:t>
            </a:r>
            <a:r>
              <a:rPr lang="it-IT" dirty="0"/>
              <a:t>ed impostazione didattica</a:t>
            </a:r>
          </a:p>
          <a:p>
            <a:r>
              <a:rPr lang="it-IT" sz="3300" dirty="0" smtClean="0">
                <a:solidFill>
                  <a:srgbClr val="0F6FC6"/>
                </a:solidFill>
              </a:rPr>
              <a:t>Algoritmi</a:t>
            </a:r>
            <a:br>
              <a:rPr lang="it-IT" sz="3300" dirty="0" smtClean="0">
                <a:solidFill>
                  <a:srgbClr val="0F6FC6"/>
                </a:solidFill>
              </a:rPr>
            </a:br>
            <a:r>
              <a:rPr lang="it-IT" dirty="0" smtClean="0"/>
              <a:t>Le </a:t>
            </a:r>
            <a:r>
              <a:rPr lang="it-IT" dirty="0"/>
              <a:t>risorse computazionali di un algoritmo: nozioni, esempi e impostazione didattica. </a:t>
            </a:r>
            <a:r>
              <a:rPr lang="it-IT" dirty="0" smtClean="0"/>
              <a:t>Algoritmi </a:t>
            </a:r>
            <a:r>
              <a:rPr lang="it-IT" dirty="0"/>
              <a:t>ricorsivi: nozioni, esempi ed impostazione didattica. </a:t>
            </a:r>
            <a:endParaRPr lang="it-IT" dirty="0" smtClean="0"/>
          </a:p>
          <a:p>
            <a:r>
              <a:rPr lang="it-IT" sz="3200" dirty="0">
                <a:solidFill>
                  <a:srgbClr val="0F6FC6"/>
                </a:solidFill>
              </a:rPr>
              <a:t>Storia dell’informatica dal punto di vista dell’utente </a:t>
            </a:r>
            <a:br>
              <a:rPr lang="it-IT" sz="3200" dirty="0">
                <a:solidFill>
                  <a:srgbClr val="0F6FC6"/>
                </a:solidFill>
              </a:rPr>
            </a:br>
            <a:r>
              <a:rPr lang="it-IT" dirty="0"/>
              <a:t>L’informatica benché materia tecnica ha profonde radici ed implicazioni sociali. </a:t>
            </a:r>
            <a:r>
              <a:rPr lang="en-US" dirty="0" err="1"/>
              <a:t>Raccontare</a:t>
            </a:r>
            <a:r>
              <a:rPr lang="en-US" dirty="0"/>
              <a:t> </a:t>
            </a:r>
            <a:r>
              <a:rPr lang="it-IT" dirty="0"/>
              <a:t>la storia dell’informatica dal punto di vista dell’utente è un esempio di come gli elementi di storia e l’attenzione all’utente possono rendere vivi argomenti essenzialmente tecnologici.  La storia dell’informatica dal punto di vista dell’utente è raccontata in termini del contesto </a:t>
            </a:r>
            <a:r>
              <a:rPr lang="it-IT" dirty="0" smtClean="0"/>
              <a:t>d’uso </a:t>
            </a:r>
            <a:r>
              <a:rPr lang="it-IT" dirty="0"/>
              <a:t>dei calcolatori nel tempo.</a:t>
            </a:r>
            <a:r>
              <a:rPr lang="en-US" dirty="0"/>
              <a:t> </a:t>
            </a:r>
            <a:endParaRPr lang="it-IT" dirty="0" smtClean="0"/>
          </a:p>
          <a:p>
            <a:r>
              <a:rPr lang="it-IT" dirty="0" smtClean="0"/>
              <a:t>Spunti </a:t>
            </a:r>
            <a:r>
              <a:rPr lang="it-IT" dirty="0"/>
              <a:t>utili per preparare una lezione sui temi affrontati: metafore, simulatori, esempi </a:t>
            </a:r>
            <a:r>
              <a:rPr lang="it-IT" dirty="0" smtClean="0"/>
              <a:t>dall'attualità...</a:t>
            </a:r>
            <a:r>
              <a:rPr lang="it-IT" dirty="0"/>
              <a:t> </a:t>
            </a:r>
          </a:p>
          <a:p>
            <a:endParaRPr lang="en-US" dirty="0"/>
          </a:p>
        </p:txBody>
      </p:sp>
      <p:sp>
        <p:nvSpPr>
          <p:cNvPr id="4" name="Slide Number Placeholder 3"/>
          <p:cNvSpPr>
            <a:spLocks noGrp="1"/>
          </p:cNvSpPr>
          <p:nvPr>
            <p:ph type="sldNum" sz="quarter" idx="12"/>
          </p:nvPr>
        </p:nvSpPr>
        <p:spPr/>
        <p:txBody>
          <a:bodyPr/>
          <a:lstStyle/>
          <a:p>
            <a:fld id="{B95C1854-769D-404A-889F-295F00D7C473}" type="slidenum">
              <a:rPr lang="en-US" smtClean="0"/>
              <a:pPr/>
              <a:t>12</a:t>
            </a:fld>
            <a:endParaRPr lang="en-US"/>
          </a:p>
        </p:txBody>
      </p:sp>
    </p:spTree>
    <p:extLst>
      <p:ext uri="{BB962C8B-B14F-4D97-AF65-F5344CB8AC3E}">
        <p14:creationId xmlns:p14="http://schemas.microsoft.com/office/powerpoint/2010/main" val="3786559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Fondamenti</a:t>
            </a:r>
            <a:endParaRPr lang="en-US" dirty="0"/>
          </a:p>
        </p:txBody>
      </p:sp>
      <p:sp>
        <p:nvSpPr>
          <p:cNvPr id="3" name="Content Placeholder 2"/>
          <p:cNvSpPr>
            <a:spLocks noGrp="1"/>
          </p:cNvSpPr>
          <p:nvPr>
            <p:ph idx="1"/>
          </p:nvPr>
        </p:nvSpPr>
        <p:spPr/>
        <p:txBody>
          <a:bodyPr>
            <a:normAutofit fontScale="47500" lnSpcReduction="20000"/>
          </a:bodyPr>
          <a:lstStyle/>
          <a:p>
            <a:r>
              <a:rPr lang="it-IT" dirty="0"/>
              <a:t>Introduzione agli Algoritmi (</a:t>
            </a:r>
            <a:r>
              <a:rPr lang="it-IT" dirty="0" err="1"/>
              <a:t>Bonizzoni</a:t>
            </a:r>
            <a:r>
              <a:rPr lang="it-IT" dirty="0"/>
              <a:t>)</a:t>
            </a:r>
          </a:p>
          <a:p>
            <a:r>
              <a:rPr lang="it-IT" dirty="0" smtClean="0"/>
              <a:t>- </a:t>
            </a:r>
            <a:r>
              <a:rPr lang="it-IT" dirty="0"/>
              <a:t>L’informatica, teoria e pratica. Cosa ha in comune e   cosa ha di diverso dalle altre </a:t>
            </a:r>
            <a:r>
              <a:rPr lang="it-IT" dirty="0" err="1"/>
              <a:t>dicipline</a:t>
            </a:r>
            <a:r>
              <a:rPr lang="it-IT" dirty="0"/>
              <a:t> scientifiche.</a:t>
            </a:r>
          </a:p>
          <a:p>
            <a:r>
              <a:rPr lang="it-IT" dirty="0"/>
              <a:t>Uno sguardo al passato, presente per ripensare e progettare il futuro</a:t>
            </a:r>
            <a:r>
              <a:rPr lang="it-IT" dirty="0" smtClean="0"/>
              <a:t>.</a:t>
            </a:r>
            <a:endParaRPr lang="it-IT" dirty="0"/>
          </a:p>
          <a:p>
            <a:r>
              <a:rPr lang="it-IT" dirty="0"/>
              <a:t>- Come spiegare il concetto di algoritmo, aiutare a  progettare un algoritmo e come formalizzare un problema per produrne una soluzione algoritmi. Esempi e impostazione </a:t>
            </a:r>
            <a:r>
              <a:rPr lang="it-IT" dirty="0" smtClean="0"/>
              <a:t>didattica</a:t>
            </a:r>
            <a:endParaRPr lang="it-IT" dirty="0"/>
          </a:p>
          <a:p>
            <a:r>
              <a:rPr lang="it-IT" dirty="0"/>
              <a:t>- Un solo problema, ma tante le soluzioni e i linguaggi. I vari metodi computazionali di lettura di un problema computazione. </a:t>
            </a:r>
          </a:p>
          <a:p>
            <a:r>
              <a:rPr lang="it-IT" dirty="0"/>
              <a:t>Esempi ed impostazione </a:t>
            </a:r>
            <a:r>
              <a:rPr lang="it-IT" dirty="0" smtClean="0"/>
              <a:t>didattica</a:t>
            </a:r>
          </a:p>
          <a:p>
            <a:endParaRPr lang="it-IT" dirty="0"/>
          </a:p>
          <a:p>
            <a:r>
              <a:rPr lang="it-IT" dirty="0" err="1"/>
              <a:t>Complessita'</a:t>
            </a:r>
            <a:r>
              <a:rPr lang="it-IT" dirty="0"/>
              <a:t> e </a:t>
            </a:r>
            <a:r>
              <a:rPr lang="it-IT" dirty="0" err="1"/>
              <a:t>computabilita'</a:t>
            </a:r>
            <a:r>
              <a:rPr lang="it-IT" dirty="0"/>
              <a:t> (Claudio </a:t>
            </a:r>
            <a:r>
              <a:rPr lang="it-IT" dirty="0" err="1"/>
              <a:t>Zandron</a:t>
            </a:r>
            <a:r>
              <a:rPr lang="it-IT" dirty="0" smtClean="0"/>
              <a:t>)</a:t>
            </a:r>
            <a:endParaRPr lang="it-IT" dirty="0"/>
          </a:p>
          <a:p>
            <a:r>
              <a:rPr lang="it-IT" dirty="0"/>
              <a:t>- Nozioni di </a:t>
            </a:r>
            <a:r>
              <a:rPr lang="it-IT" dirty="0" err="1"/>
              <a:t>computabilita'</a:t>
            </a:r>
            <a:r>
              <a:rPr lang="it-IT" dirty="0"/>
              <a:t>: problemi, istanze, algoritmi.</a:t>
            </a:r>
            <a:br>
              <a:rPr lang="it-IT" dirty="0"/>
            </a:br>
            <a:r>
              <a:rPr lang="it-IT" dirty="0"/>
              <a:t> Modello di calcolo: la macchina di </a:t>
            </a:r>
            <a:r>
              <a:rPr lang="it-IT" dirty="0" err="1"/>
              <a:t>Turing</a:t>
            </a:r>
            <a:r>
              <a:rPr lang="it-IT" dirty="0"/>
              <a:t>.</a:t>
            </a:r>
            <a:br>
              <a:rPr lang="it-IT" dirty="0"/>
            </a:br>
            <a:r>
              <a:rPr lang="it-IT" dirty="0"/>
              <a:t> Esempi e impostazione didattica</a:t>
            </a:r>
            <a:r>
              <a:rPr lang="it-IT" dirty="0" smtClean="0"/>
              <a:t>.</a:t>
            </a:r>
            <a:r>
              <a:rPr lang="it-IT" dirty="0"/>
              <a:t/>
            </a:r>
            <a:br>
              <a:rPr lang="it-IT" dirty="0"/>
            </a:br>
            <a:r>
              <a:rPr lang="it-IT" dirty="0"/>
              <a:t>- Nozioni di </a:t>
            </a:r>
            <a:r>
              <a:rPr lang="it-IT" dirty="0" err="1"/>
              <a:t>complessita'</a:t>
            </a:r>
            <a:r>
              <a:rPr lang="it-IT" dirty="0"/>
              <a:t> computazionale: classi di problemi P, NP e NP-completi.</a:t>
            </a:r>
            <a:br>
              <a:rPr lang="it-IT" dirty="0"/>
            </a:br>
            <a:r>
              <a:rPr lang="it-IT" dirty="0"/>
              <a:t>Esempi e impostazione didattica</a:t>
            </a:r>
            <a:r>
              <a:rPr lang="it-IT" dirty="0" smtClean="0"/>
              <a:t>.</a:t>
            </a:r>
            <a:r>
              <a:rPr lang="it-IT" dirty="0"/>
              <a:t/>
            </a:r>
            <a:br>
              <a:rPr lang="it-IT" dirty="0"/>
            </a:br>
            <a:endParaRPr lang="it-IT" dirty="0"/>
          </a:p>
          <a:p>
            <a:r>
              <a:rPr lang="it-IT" dirty="0"/>
              <a:t>Algoritmi (</a:t>
            </a:r>
            <a:r>
              <a:rPr lang="it-IT" dirty="0" err="1"/>
              <a:t>Dennunzio</a:t>
            </a:r>
            <a:r>
              <a:rPr lang="it-IT" dirty="0" smtClean="0"/>
              <a:t>)</a:t>
            </a:r>
            <a:endParaRPr lang="it-IT" dirty="0"/>
          </a:p>
          <a:p>
            <a:r>
              <a:rPr lang="it-IT" dirty="0"/>
              <a:t>- Le risorse computazionali di un algoritmo: nozioni, esempi e impostazione didattica. </a:t>
            </a:r>
          </a:p>
          <a:p>
            <a:r>
              <a:rPr lang="it-IT" dirty="0"/>
              <a:t>- Algoritmi ricorsivi: nozioni, esempi ed impostazione didattica. </a:t>
            </a:r>
            <a:endParaRPr lang="it-IT" dirty="0" smtClean="0"/>
          </a:p>
          <a:p>
            <a:r>
              <a:rPr lang="it-IT" dirty="0" smtClean="0"/>
              <a:t>"</a:t>
            </a:r>
            <a:r>
              <a:rPr lang="it-IT" dirty="0" err="1"/>
              <a:t>Gamification</a:t>
            </a:r>
            <a:r>
              <a:rPr lang="it-IT" dirty="0"/>
              <a:t>" degli Algoritmi (</a:t>
            </a:r>
            <a:r>
              <a:rPr lang="it-IT" dirty="0" err="1"/>
              <a:t>Dennunzio</a:t>
            </a:r>
            <a:r>
              <a:rPr lang="it-IT" dirty="0"/>
              <a:t> + </a:t>
            </a:r>
            <a:r>
              <a:rPr lang="it-IT" dirty="0" err="1"/>
              <a:t>Zandron</a:t>
            </a:r>
            <a:r>
              <a:rPr lang="it-IT" dirty="0" smtClean="0"/>
              <a:t>)</a:t>
            </a:r>
            <a:endParaRPr lang="it-IT" dirty="0"/>
          </a:p>
          <a:p>
            <a:r>
              <a:rPr lang="it-IT" dirty="0"/>
              <a:t>- Spunti utili per preparare una lezione sui temi affrontati: metafore, simulatori, esempi dall'attualità</a:t>
            </a:r>
            <a:r>
              <a:rPr lang="it-IT" dirty="0" smtClean="0"/>
              <a:t>'...</a:t>
            </a:r>
            <a:r>
              <a:rPr lang="it-IT" dirty="0"/>
              <a:t/>
            </a:r>
            <a:br>
              <a:rPr lang="it-IT" dirty="0"/>
            </a:br>
            <a:endParaRPr lang="it-IT" dirty="0"/>
          </a:p>
          <a:p>
            <a:endParaRPr lang="en-US" dirty="0"/>
          </a:p>
        </p:txBody>
      </p:sp>
      <p:sp>
        <p:nvSpPr>
          <p:cNvPr id="4" name="Slide Number Placeholder 3"/>
          <p:cNvSpPr>
            <a:spLocks noGrp="1"/>
          </p:cNvSpPr>
          <p:nvPr>
            <p:ph type="sldNum" sz="quarter" idx="12"/>
          </p:nvPr>
        </p:nvSpPr>
        <p:spPr/>
        <p:txBody>
          <a:bodyPr/>
          <a:lstStyle/>
          <a:p>
            <a:fld id="{B95C1854-769D-404A-889F-295F00D7C473}" type="slidenum">
              <a:rPr lang="en-US" smtClean="0"/>
              <a:pPr/>
              <a:t>13</a:t>
            </a:fld>
            <a:endParaRPr lang="en-US"/>
          </a:p>
        </p:txBody>
      </p:sp>
    </p:spTree>
    <p:extLst>
      <p:ext uri="{BB962C8B-B14F-4D97-AF65-F5344CB8AC3E}">
        <p14:creationId xmlns:p14="http://schemas.microsoft.com/office/powerpoint/2010/main" val="926225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Didattica dei Linguaggi</a:t>
            </a:r>
            <a:endParaRPr lang="en-US" dirty="0"/>
          </a:p>
        </p:txBody>
      </p:sp>
      <p:sp>
        <p:nvSpPr>
          <p:cNvPr id="3" name="Content Placeholder 2"/>
          <p:cNvSpPr>
            <a:spLocks noGrp="1"/>
          </p:cNvSpPr>
          <p:nvPr>
            <p:ph idx="1"/>
          </p:nvPr>
        </p:nvSpPr>
        <p:spPr/>
        <p:txBody>
          <a:bodyPr>
            <a:normAutofit fontScale="77500" lnSpcReduction="20000"/>
          </a:bodyPr>
          <a:lstStyle/>
          <a:p>
            <a:r>
              <a:rPr lang="it-IT" dirty="0" smtClean="0">
                <a:solidFill>
                  <a:srgbClr val="0F6FC6"/>
                </a:solidFill>
              </a:rPr>
              <a:t>Linguaggi </a:t>
            </a:r>
            <a:r>
              <a:rPr lang="it-IT" dirty="0">
                <a:solidFill>
                  <a:srgbClr val="0F6FC6"/>
                </a:solidFill>
              </a:rPr>
              <a:t>di </a:t>
            </a:r>
            <a:r>
              <a:rPr lang="it-IT" dirty="0" smtClean="0">
                <a:solidFill>
                  <a:srgbClr val="0F6FC6"/>
                </a:solidFill>
              </a:rPr>
              <a:t>programmazione</a:t>
            </a:r>
            <a:r>
              <a:rPr lang="it-IT" dirty="0"/>
              <a:t/>
            </a:r>
            <a:br>
              <a:rPr lang="it-IT" dirty="0"/>
            </a:br>
            <a:r>
              <a:rPr lang="it-IT" dirty="0"/>
              <a:t>L</a:t>
            </a:r>
            <a:r>
              <a:rPr lang="it-IT" dirty="0" smtClean="0"/>
              <a:t>inguaggi di programmazione di </a:t>
            </a:r>
            <a:r>
              <a:rPr lang="it-IT" dirty="0"/>
              <a:t>alto </a:t>
            </a:r>
            <a:r>
              <a:rPr lang="it-IT" dirty="0" smtClean="0"/>
              <a:t>livello. </a:t>
            </a:r>
            <a:r>
              <a:rPr lang="it-IT" dirty="0"/>
              <a:t>P</a:t>
            </a:r>
            <a:r>
              <a:rPr lang="it-IT" dirty="0" smtClean="0"/>
              <a:t>aradigmi </a:t>
            </a:r>
            <a:r>
              <a:rPr lang="it-IT" dirty="0"/>
              <a:t>di </a:t>
            </a:r>
            <a:r>
              <a:rPr lang="it-IT" dirty="0" smtClean="0"/>
              <a:t>programmazione </a:t>
            </a:r>
            <a:r>
              <a:rPr lang="it-IT" dirty="0"/>
              <a:t>caratteristiche ed efficacia </a:t>
            </a:r>
            <a:r>
              <a:rPr lang="it-IT" dirty="0" smtClean="0"/>
              <a:t>dei </a:t>
            </a:r>
            <a:r>
              <a:rPr lang="it-IT" dirty="0"/>
              <a:t>vari approcci </a:t>
            </a:r>
            <a:r>
              <a:rPr lang="it-IT" dirty="0" smtClean="0"/>
              <a:t>all’insegnamento </a:t>
            </a:r>
            <a:r>
              <a:rPr lang="it-IT" dirty="0"/>
              <a:t>della </a:t>
            </a:r>
            <a:r>
              <a:rPr lang="it-IT" dirty="0" smtClean="0"/>
              <a:t>programmazione </a:t>
            </a:r>
          </a:p>
          <a:p>
            <a:r>
              <a:rPr lang="it-IT" dirty="0" smtClean="0">
                <a:solidFill>
                  <a:srgbClr val="0F6FC6"/>
                </a:solidFill>
              </a:rPr>
              <a:t>Automi </a:t>
            </a:r>
            <a:r>
              <a:rPr lang="it-IT" dirty="0">
                <a:solidFill>
                  <a:srgbClr val="0F6FC6"/>
                </a:solidFill>
              </a:rPr>
              <a:t>e </a:t>
            </a:r>
            <a:r>
              <a:rPr lang="it-IT" dirty="0" smtClean="0">
                <a:solidFill>
                  <a:srgbClr val="0F6FC6"/>
                </a:solidFill>
              </a:rPr>
              <a:t>linguaggi</a:t>
            </a:r>
            <a:r>
              <a:rPr lang="it-IT" dirty="0" smtClean="0"/>
              <a:t/>
            </a:r>
            <a:br>
              <a:rPr lang="it-IT" dirty="0" smtClean="0"/>
            </a:br>
            <a:r>
              <a:rPr lang="it-IT" dirty="0" smtClean="0"/>
              <a:t>Rappresentazione delle attività </a:t>
            </a:r>
            <a:r>
              <a:rPr lang="it-IT" dirty="0"/>
              <a:t>di un calcolatore </a:t>
            </a:r>
            <a:r>
              <a:rPr lang="it-IT" dirty="0" smtClean="0"/>
              <a:t>tramite linguaggi </a:t>
            </a:r>
            <a:r>
              <a:rPr lang="it-IT" dirty="0"/>
              <a:t>formali e </a:t>
            </a:r>
            <a:r>
              <a:rPr lang="it-IT" dirty="0" smtClean="0"/>
              <a:t>automi</a:t>
            </a:r>
            <a:r>
              <a:rPr lang="it-IT" dirty="0"/>
              <a:t>. </a:t>
            </a:r>
            <a:r>
              <a:rPr lang="it-IT" dirty="0" smtClean="0"/>
              <a:t>Compilatori. Come </a:t>
            </a:r>
            <a:r>
              <a:rPr lang="it-IT" dirty="0"/>
              <a:t>trasmettere queste conoscenze </a:t>
            </a:r>
            <a:r>
              <a:rPr lang="it-IT" dirty="0" smtClean="0"/>
              <a:t>formali</a:t>
            </a:r>
          </a:p>
          <a:p>
            <a:r>
              <a:rPr lang="it-IT" dirty="0" smtClean="0">
                <a:solidFill>
                  <a:srgbClr val="0F6FC6"/>
                </a:solidFill>
              </a:rPr>
              <a:t>Linguaggi </a:t>
            </a:r>
            <a:r>
              <a:rPr lang="it-IT" dirty="0">
                <a:solidFill>
                  <a:srgbClr val="0F6FC6"/>
                </a:solidFill>
              </a:rPr>
              <a:t>per la </a:t>
            </a:r>
            <a:r>
              <a:rPr lang="it-IT" dirty="0" smtClean="0">
                <a:solidFill>
                  <a:srgbClr val="0F6FC6"/>
                </a:solidFill>
              </a:rPr>
              <a:t>concorrenza</a:t>
            </a:r>
            <a:r>
              <a:rPr lang="it-IT" dirty="0" smtClean="0"/>
              <a:t/>
            </a:r>
            <a:br>
              <a:rPr lang="it-IT" dirty="0" smtClean="0"/>
            </a:br>
            <a:r>
              <a:rPr lang="it-IT" dirty="0" smtClean="0"/>
              <a:t>Linguaggi </a:t>
            </a:r>
            <a:r>
              <a:rPr lang="it-IT" dirty="0"/>
              <a:t>e strumenti di programmazione </a:t>
            </a:r>
            <a:r>
              <a:rPr lang="it-IT" dirty="0" smtClean="0"/>
              <a:t>per la </a:t>
            </a:r>
            <a:r>
              <a:rPr lang="it-IT" dirty="0"/>
              <a:t>manipolazione di sistemi </a:t>
            </a:r>
            <a:r>
              <a:rPr lang="it-IT" dirty="0" smtClean="0"/>
              <a:t>concorrenti. Modi</a:t>
            </a:r>
            <a:r>
              <a:rPr lang="it-IT" dirty="0"/>
              <a:t>, strumenti e </a:t>
            </a:r>
            <a:r>
              <a:rPr lang="it-IT" dirty="0" smtClean="0"/>
              <a:t>attività </a:t>
            </a:r>
            <a:r>
              <a:rPr lang="it-IT" dirty="0"/>
              <a:t>didattiche che ne agevolano la </a:t>
            </a:r>
            <a:r>
              <a:rPr lang="it-IT" dirty="0" smtClean="0"/>
              <a:t>didattica</a:t>
            </a:r>
          </a:p>
          <a:p>
            <a:r>
              <a:rPr lang="it-IT" dirty="0" smtClean="0">
                <a:solidFill>
                  <a:srgbClr val="0F6FC6"/>
                </a:solidFill>
              </a:rPr>
              <a:t>Programmazione </a:t>
            </a:r>
            <a:r>
              <a:rPr lang="it-IT" dirty="0">
                <a:solidFill>
                  <a:srgbClr val="0F6FC6"/>
                </a:solidFill>
              </a:rPr>
              <a:t>nei </a:t>
            </a:r>
            <a:r>
              <a:rPr lang="it-IT" dirty="0" err="1" smtClean="0">
                <a:solidFill>
                  <a:srgbClr val="0F6FC6"/>
                </a:solidFill>
              </a:rPr>
              <a:t>Microworld</a:t>
            </a:r>
            <a:r>
              <a:rPr lang="it-IT" dirty="0" smtClean="0">
                <a:solidFill>
                  <a:srgbClr val="0F6FC6"/>
                </a:solidFill>
              </a:rPr>
              <a:t> </a:t>
            </a:r>
            <a:br>
              <a:rPr lang="it-IT" dirty="0" smtClean="0">
                <a:solidFill>
                  <a:srgbClr val="0F6FC6"/>
                </a:solidFill>
              </a:rPr>
            </a:br>
            <a:r>
              <a:rPr lang="it-IT" dirty="0" smtClean="0"/>
              <a:t>Insegnare </a:t>
            </a:r>
            <a:r>
              <a:rPr lang="it-IT" dirty="0"/>
              <a:t>a programmare </a:t>
            </a:r>
            <a:r>
              <a:rPr lang="it-IT" dirty="0" smtClean="0"/>
              <a:t>tramite sistemi </a:t>
            </a:r>
            <a:r>
              <a:rPr lang="it-IT" dirty="0"/>
              <a:t>software dove programmare diventa il controllo di semplici mondi virtuali, invece che </a:t>
            </a:r>
            <a:r>
              <a:rPr lang="it-IT" dirty="0" smtClean="0"/>
              <a:t>dell’elaboratore </a:t>
            </a:r>
            <a:r>
              <a:rPr lang="it-IT" dirty="0"/>
              <a:t>vero e </a:t>
            </a:r>
            <a:r>
              <a:rPr lang="it-IT" dirty="0" smtClean="0"/>
              <a:t>proprio</a:t>
            </a:r>
            <a:endParaRPr lang="en-US" dirty="0"/>
          </a:p>
        </p:txBody>
      </p:sp>
      <p:sp>
        <p:nvSpPr>
          <p:cNvPr id="4" name="Slide Number Placeholder 3"/>
          <p:cNvSpPr>
            <a:spLocks noGrp="1"/>
          </p:cNvSpPr>
          <p:nvPr>
            <p:ph type="sldNum" sz="quarter" idx="12"/>
          </p:nvPr>
        </p:nvSpPr>
        <p:spPr/>
        <p:txBody>
          <a:bodyPr/>
          <a:lstStyle/>
          <a:p>
            <a:fld id="{B95C1854-769D-404A-889F-295F00D7C473}" type="slidenum">
              <a:rPr lang="en-US" smtClean="0"/>
              <a:pPr/>
              <a:t>14</a:t>
            </a:fld>
            <a:endParaRPr lang="en-US"/>
          </a:p>
        </p:txBody>
      </p:sp>
    </p:spTree>
    <p:extLst>
      <p:ext uri="{BB962C8B-B14F-4D97-AF65-F5344CB8AC3E}">
        <p14:creationId xmlns:p14="http://schemas.microsoft.com/office/powerpoint/2010/main" val="1757488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Linguaggi</a:t>
            </a:r>
            <a:endParaRPr lang="en-US" dirty="0"/>
          </a:p>
        </p:txBody>
      </p:sp>
      <p:sp>
        <p:nvSpPr>
          <p:cNvPr id="3" name="Content Placeholder 2"/>
          <p:cNvSpPr>
            <a:spLocks noGrp="1"/>
          </p:cNvSpPr>
          <p:nvPr>
            <p:ph idx="1"/>
          </p:nvPr>
        </p:nvSpPr>
        <p:spPr/>
        <p:txBody>
          <a:bodyPr>
            <a:normAutofit fontScale="55000" lnSpcReduction="20000"/>
          </a:bodyPr>
          <a:lstStyle/>
          <a:p>
            <a:r>
              <a:rPr lang="it-IT" dirty="0"/>
              <a:t>-Linguaggi di programmazione: Programmare non </a:t>
            </a:r>
            <a:r>
              <a:rPr lang="it-IT" dirty="0" err="1"/>
              <a:t>e'</a:t>
            </a:r>
            <a:r>
              <a:rPr lang="it-IT" dirty="0"/>
              <a:t> </a:t>
            </a:r>
            <a:r>
              <a:rPr lang="it-IT" dirty="0" err="1"/>
              <a:t>un'attivita'</a:t>
            </a:r>
            <a:r>
              <a:rPr lang="it-IT" dirty="0"/>
              <a:t> che possiamo dire "naturale", e per questo da sempre si sono cercati linguaggi di alto livello che permettessero di sviluppare software secondo i </a:t>
            </a:r>
            <a:r>
              <a:rPr lang="it-IT" dirty="0" err="1"/>
              <a:t>piu'</a:t>
            </a:r>
            <a:r>
              <a:rPr lang="it-IT" dirty="0"/>
              <a:t> vari approcci cognitivi. Si vedranno, nei vari paradigmi di programmazione esistenti, caratteristiche ed efficacia di vari approcci all'insegnamento della programmazione. </a:t>
            </a:r>
            <a:endParaRPr lang="it-IT" dirty="0" smtClean="0"/>
          </a:p>
          <a:p>
            <a:r>
              <a:rPr lang="it-IT" dirty="0" smtClean="0"/>
              <a:t>-</a:t>
            </a:r>
            <a:r>
              <a:rPr lang="it-IT" dirty="0"/>
              <a:t>Automi e linguaggi: Le </a:t>
            </a:r>
            <a:r>
              <a:rPr lang="it-IT" dirty="0" err="1"/>
              <a:t>attivita'</a:t>
            </a:r>
            <a:r>
              <a:rPr lang="it-IT" dirty="0"/>
              <a:t> di un calcolatore si possono descrivere con precisione sia con i linguaggi di programmazione che con la rappresentazione </a:t>
            </a:r>
            <a:r>
              <a:rPr lang="it-IT" dirty="0" err="1"/>
              <a:t>piu'</a:t>
            </a:r>
            <a:r>
              <a:rPr lang="it-IT" dirty="0"/>
              <a:t> astratta offerta dai linguaggi formali e dagli automi. I due ambiti sono collegati, ad esempio in quanto gli strumenti di programmazione, come i compilatori, sono basati sulla descrizione dei linguaggi di programmazione in termini di linguaggi formali e automi. Si </a:t>
            </a:r>
            <a:r>
              <a:rPr lang="it-IT" dirty="0" err="1"/>
              <a:t>presentera'</a:t>
            </a:r>
            <a:r>
              <a:rPr lang="it-IT" dirty="0"/>
              <a:t> come trasmettere queste conoscenze formali in modi fruibili anche dai </a:t>
            </a:r>
            <a:r>
              <a:rPr lang="it-IT" dirty="0" err="1"/>
              <a:t>piu'</a:t>
            </a:r>
            <a:r>
              <a:rPr lang="it-IT" dirty="0"/>
              <a:t> giovani studenti. </a:t>
            </a:r>
            <a:endParaRPr lang="it-IT" dirty="0" smtClean="0"/>
          </a:p>
          <a:p>
            <a:r>
              <a:rPr lang="it-IT" dirty="0" smtClean="0"/>
              <a:t>-</a:t>
            </a:r>
            <a:r>
              <a:rPr lang="it-IT" dirty="0"/>
              <a:t>Linguaggi per la concorrenza: Alcuni linguaggi e strumenti di programmazione sono mirati alla manipolazione di sistemi con numerosi processi di calcolo contemporaneamente attivi. L'insegnamento di queste tecnologie </a:t>
            </a:r>
            <a:r>
              <a:rPr lang="it-IT" dirty="0" err="1"/>
              <a:t>e'</a:t>
            </a:r>
            <a:r>
              <a:rPr lang="it-IT" dirty="0"/>
              <a:t> particolarmente impegnativo, </a:t>
            </a:r>
            <a:r>
              <a:rPr lang="it-IT" dirty="0" err="1"/>
              <a:t>perche</a:t>
            </a:r>
            <a:r>
              <a:rPr lang="it-IT" dirty="0"/>
              <a:t>' non </a:t>
            </a:r>
            <a:r>
              <a:rPr lang="it-IT" dirty="0" err="1"/>
              <a:t>e'</a:t>
            </a:r>
            <a:r>
              <a:rPr lang="it-IT" dirty="0"/>
              <a:t> semplice per lo studente rappresentare mentalmente questi sistemi concorrenti, che </a:t>
            </a:r>
            <a:r>
              <a:rPr lang="it-IT" dirty="0" err="1"/>
              <a:t>pero'</a:t>
            </a:r>
            <a:r>
              <a:rPr lang="it-IT" dirty="0"/>
              <a:t> sono sempre </a:t>
            </a:r>
            <a:r>
              <a:rPr lang="it-IT" dirty="0" err="1"/>
              <a:t>piu'</a:t>
            </a:r>
            <a:r>
              <a:rPr lang="it-IT" dirty="0"/>
              <a:t> diffusi. Si </a:t>
            </a:r>
            <a:r>
              <a:rPr lang="it-IT" dirty="0" err="1"/>
              <a:t>proprranno</a:t>
            </a:r>
            <a:r>
              <a:rPr lang="it-IT" dirty="0"/>
              <a:t> quindi modi, strumenti e </a:t>
            </a:r>
            <a:r>
              <a:rPr lang="it-IT" dirty="0" err="1"/>
              <a:t>attivita'</a:t>
            </a:r>
            <a:r>
              <a:rPr lang="it-IT" dirty="0"/>
              <a:t> didattiche che ne agevolano la didattica. </a:t>
            </a:r>
            <a:endParaRPr lang="it-IT" dirty="0" smtClean="0"/>
          </a:p>
          <a:p>
            <a:r>
              <a:rPr lang="it-IT" dirty="0" smtClean="0"/>
              <a:t>-</a:t>
            </a:r>
            <a:r>
              <a:rPr lang="it-IT" dirty="0"/>
              <a:t>Programmazione nei </a:t>
            </a:r>
            <a:r>
              <a:rPr lang="it-IT" dirty="0" err="1"/>
              <a:t>Microworld</a:t>
            </a:r>
            <a:r>
              <a:rPr lang="it-IT" dirty="0"/>
              <a:t>: Queste lezioni avvicineranno i partecipanti all'impiego di sistemi software dove programmare diventa il controllo di semplici mondi virtuali, invece che dell'elaboratore vero e proprio. In questo modo si </a:t>
            </a:r>
            <a:r>
              <a:rPr lang="it-IT" dirty="0" err="1"/>
              <a:t>puo'</a:t>
            </a:r>
            <a:r>
              <a:rPr lang="it-IT" dirty="0"/>
              <a:t> insegnare a programmare con </a:t>
            </a:r>
            <a:r>
              <a:rPr lang="it-IT" dirty="0" err="1"/>
              <a:t>piu'</a:t>
            </a:r>
            <a:r>
              <a:rPr lang="it-IT" dirty="0"/>
              <a:t> </a:t>
            </a:r>
            <a:r>
              <a:rPr lang="it-IT" dirty="0" err="1"/>
              <a:t>gradualita'</a:t>
            </a:r>
            <a:r>
              <a:rPr lang="it-IT" dirty="0"/>
              <a:t> e senza la dover presentare dettagli dei sistemi di elaborazione reali.</a:t>
            </a:r>
            <a:endParaRPr lang="en-US" dirty="0"/>
          </a:p>
        </p:txBody>
      </p:sp>
      <p:sp>
        <p:nvSpPr>
          <p:cNvPr id="4" name="Slide Number Placeholder 3"/>
          <p:cNvSpPr>
            <a:spLocks noGrp="1"/>
          </p:cNvSpPr>
          <p:nvPr>
            <p:ph type="sldNum" sz="quarter" idx="12"/>
          </p:nvPr>
        </p:nvSpPr>
        <p:spPr/>
        <p:txBody>
          <a:bodyPr/>
          <a:lstStyle/>
          <a:p>
            <a:fld id="{B95C1854-769D-404A-889F-295F00D7C473}" type="slidenum">
              <a:rPr lang="en-US" smtClean="0"/>
              <a:pPr/>
              <a:t>15</a:t>
            </a:fld>
            <a:endParaRPr lang="en-US"/>
          </a:p>
        </p:txBody>
      </p:sp>
    </p:spTree>
    <p:extLst>
      <p:ext uri="{BB962C8B-B14F-4D97-AF65-F5344CB8AC3E}">
        <p14:creationId xmlns:p14="http://schemas.microsoft.com/office/powerpoint/2010/main" val="683758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Didattica delle Arch. SW e dati</a:t>
            </a:r>
            <a:endParaRPr lang="en-US" dirty="0"/>
          </a:p>
        </p:txBody>
      </p:sp>
      <p:sp>
        <p:nvSpPr>
          <p:cNvPr id="3" name="Content Placeholder 2"/>
          <p:cNvSpPr>
            <a:spLocks noGrp="1"/>
          </p:cNvSpPr>
          <p:nvPr>
            <p:ph idx="1"/>
          </p:nvPr>
        </p:nvSpPr>
        <p:spPr/>
        <p:txBody>
          <a:bodyPr>
            <a:normAutofit fontScale="77500" lnSpcReduction="20000"/>
          </a:bodyPr>
          <a:lstStyle/>
          <a:p>
            <a:r>
              <a:rPr lang="it-IT" dirty="0" smtClean="0">
                <a:solidFill>
                  <a:srgbClr val="0F6FC6"/>
                </a:solidFill>
              </a:rPr>
              <a:t>Architettura </a:t>
            </a:r>
            <a:r>
              <a:rPr lang="it-IT" dirty="0">
                <a:solidFill>
                  <a:srgbClr val="0F6FC6"/>
                </a:solidFill>
              </a:rPr>
              <a:t>del </a:t>
            </a:r>
            <a:r>
              <a:rPr lang="it-IT" dirty="0" smtClean="0">
                <a:solidFill>
                  <a:srgbClr val="0F6FC6"/>
                </a:solidFill>
              </a:rPr>
              <a:t>SW </a:t>
            </a:r>
            <a:r>
              <a:rPr lang="it-IT" dirty="0">
                <a:solidFill>
                  <a:srgbClr val="0F6FC6"/>
                </a:solidFill>
              </a:rPr>
              <a:t>e degli </a:t>
            </a:r>
            <a:r>
              <a:rPr lang="it-IT" dirty="0" smtClean="0">
                <a:solidFill>
                  <a:srgbClr val="0F6FC6"/>
                </a:solidFill>
              </a:rPr>
              <a:t>elaboratori</a:t>
            </a:r>
            <a:r>
              <a:rPr lang="it-IT" dirty="0" smtClean="0"/>
              <a:t/>
            </a:r>
            <a:br>
              <a:rPr lang="it-IT" dirty="0" smtClean="0"/>
            </a:br>
            <a:r>
              <a:rPr lang="it-IT" dirty="0"/>
              <a:t>A</a:t>
            </a:r>
            <a:r>
              <a:rPr lang="it-IT" dirty="0" smtClean="0"/>
              <a:t>spetti </a:t>
            </a:r>
            <a:r>
              <a:rPr lang="it-IT" dirty="0"/>
              <a:t>fondamentali </a:t>
            </a:r>
            <a:r>
              <a:rPr lang="it-IT" dirty="0" smtClean="0"/>
              <a:t>dell’architettura </a:t>
            </a:r>
            <a:r>
              <a:rPr lang="it-IT" dirty="0"/>
              <a:t>software di un sistema informatico </a:t>
            </a:r>
            <a:r>
              <a:rPr lang="it-IT" dirty="0" smtClean="0"/>
              <a:t>(esecuzione base dei programmi, sistema </a:t>
            </a:r>
            <a:r>
              <a:rPr lang="it-IT" dirty="0"/>
              <a:t>operativo, rete, </a:t>
            </a:r>
            <a:r>
              <a:rPr lang="it-IT" dirty="0" smtClean="0"/>
              <a:t>servizi). Come </a:t>
            </a:r>
            <a:r>
              <a:rPr lang="it-IT" dirty="0"/>
              <a:t>calibrare </a:t>
            </a:r>
            <a:r>
              <a:rPr lang="it-IT" dirty="0" smtClean="0"/>
              <a:t>la spiegazione in </a:t>
            </a:r>
            <a:r>
              <a:rPr lang="it-IT" dirty="0"/>
              <a:t>funzione del livello di competenza degli allievi ed esemplificando il </a:t>
            </a:r>
            <a:r>
              <a:rPr lang="it-IT" dirty="0" smtClean="0"/>
              <a:t>ricorso </a:t>
            </a:r>
            <a:r>
              <a:rPr lang="it-IT" dirty="0"/>
              <a:t>a presentazioni di tipo </a:t>
            </a:r>
            <a:r>
              <a:rPr lang="it-IT" dirty="0" smtClean="0"/>
              <a:t>metaforico</a:t>
            </a:r>
          </a:p>
          <a:p>
            <a:r>
              <a:rPr lang="it-IT" dirty="0" smtClean="0">
                <a:solidFill>
                  <a:srgbClr val="0F6FC6"/>
                </a:solidFill>
              </a:rPr>
              <a:t>Architetture dati</a:t>
            </a:r>
            <a:br>
              <a:rPr lang="it-IT" dirty="0" smtClean="0">
                <a:solidFill>
                  <a:srgbClr val="0F6FC6"/>
                </a:solidFill>
              </a:rPr>
            </a:br>
            <a:r>
              <a:rPr lang="it-IT" dirty="0" smtClean="0"/>
              <a:t>Aspetti </a:t>
            </a:r>
            <a:r>
              <a:rPr lang="it-IT" dirty="0"/>
              <a:t>strutturali e funzionali </a:t>
            </a:r>
            <a:r>
              <a:rPr lang="it-IT" dirty="0" smtClean="0"/>
              <a:t>delle diverse architetture dei dati (centralizzate</a:t>
            </a:r>
            <a:r>
              <a:rPr lang="it-IT" dirty="0"/>
              <a:t>, </a:t>
            </a:r>
            <a:r>
              <a:rPr lang="it-IT" dirty="0" smtClean="0"/>
              <a:t>distribuite, federate) e sintesi dei </a:t>
            </a:r>
            <a:r>
              <a:rPr lang="it-IT" dirty="0"/>
              <a:t>metodi di </a:t>
            </a:r>
            <a:r>
              <a:rPr lang="it-IT" dirty="0" smtClean="0"/>
              <a:t>progettazione</a:t>
            </a:r>
            <a:endParaRPr lang="it-IT" dirty="0" smtClean="0">
              <a:solidFill>
                <a:srgbClr val="0F6FC6"/>
              </a:solidFill>
            </a:endParaRPr>
          </a:p>
          <a:p>
            <a:r>
              <a:rPr lang="it-IT" dirty="0" err="1" smtClean="0">
                <a:solidFill>
                  <a:srgbClr val="0F6FC6"/>
                </a:solidFill>
              </a:rPr>
              <a:t>Datawarehouse</a:t>
            </a:r>
            <a:r>
              <a:rPr lang="it-IT" dirty="0" smtClean="0">
                <a:solidFill>
                  <a:srgbClr val="0F6FC6"/>
                </a:solidFill>
              </a:rPr>
              <a:t/>
            </a:r>
            <a:br>
              <a:rPr lang="it-IT" dirty="0" smtClean="0">
                <a:solidFill>
                  <a:srgbClr val="0F6FC6"/>
                </a:solidFill>
              </a:rPr>
            </a:br>
            <a:r>
              <a:rPr lang="it-IT" dirty="0" smtClean="0"/>
              <a:t>Una </a:t>
            </a:r>
            <a:r>
              <a:rPr lang="it-IT" dirty="0"/>
              <a:t>metodologia per </a:t>
            </a:r>
            <a:r>
              <a:rPr lang="it-IT" dirty="0" smtClean="0"/>
              <a:t>l’insegnamento </a:t>
            </a:r>
            <a:r>
              <a:rPr lang="it-IT" dirty="0"/>
              <a:t>dei sistemi di data </a:t>
            </a:r>
            <a:r>
              <a:rPr lang="it-IT" dirty="0" err="1"/>
              <a:t>warehousing</a:t>
            </a:r>
            <a:r>
              <a:rPr lang="it-IT" dirty="0"/>
              <a:t> proponendo </a:t>
            </a:r>
            <a:r>
              <a:rPr lang="it-IT" dirty="0" smtClean="0"/>
              <a:t>l’utilizzo </a:t>
            </a:r>
            <a:r>
              <a:rPr lang="it-IT" dirty="0"/>
              <a:t>di specifici modelli per la progettazione concettuale, logica e fisica di tali sistemi. La descrizione di tali modelli verrà esemplificata mediante </a:t>
            </a:r>
            <a:r>
              <a:rPr lang="it-IT" dirty="0" smtClean="0"/>
              <a:t>l’utilizzo </a:t>
            </a:r>
            <a:r>
              <a:rPr lang="it-IT" dirty="0"/>
              <a:t>di un caso di </a:t>
            </a:r>
            <a:r>
              <a:rPr lang="it-IT" dirty="0" smtClean="0"/>
              <a:t>studio</a:t>
            </a:r>
            <a:endParaRPr lang="en-US" dirty="0"/>
          </a:p>
        </p:txBody>
      </p:sp>
      <p:sp>
        <p:nvSpPr>
          <p:cNvPr id="4" name="Slide Number Placeholder 3"/>
          <p:cNvSpPr>
            <a:spLocks noGrp="1"/>
          </p:cNvSpPr>
          <p:nvPr>
            <p:ph type="sldNum" sz="quarter" idx="12"/>
          </p:nvPr>
        </p:nvSpPr>
        <p:spPr/>
        <p:txBody>
          <a:bodyPr/>
          <a:lstStyle/>
          <a:p>
            <a:fld id="{B95C1854-769D-404A-889F-295F00D7C473}" type="slidenum">
              <a:rPr lang="en-US" smtClean="0"/>
              <a:pPr/>
              <a:t>16</a:t>
            </a:fld>
            <a:endParaRPr lang="en-US"/>
          </a:p>
        </p:txBody>
      </p:sp>
    </p:spTree>
    <p:extLst>
      <p:ext uri="{BB962C8B-B14F-4D97-AF65-F5344CB8AC3E}">
        <p14:creationId xmlns:p14="http://schemas.microsoft.com/office/powerpoint/2010/main" val="574538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Didattica delle Arch. SW e dati</a:t>
            </a:r>
            <a:endParaRPr lang="en-US" dirty="0"/>
          </a:p>
        </p:txBody>
      </p:sp>
      <p:sp>
        <p:nvSpPr>
          <p:cNvPr id="3" name="Content Placeholder 2"/>
          <p:cNvSpPr>
            <a:spLocks noGrp="1"/>
          </p:cNvSpPr>
          <p:nvPr>
            <p:ph idx="1"/>
          </p:nvPr>
        </p:nvSpPr>
        <p:spPr/>
        <p:txBody>
          <a:bodyPr>
            <a:normAutofit fontScale="55000" lnSpcReduction="20000"/>
          </a:bodyPr>
          <a:lstStyle/>
          <a:p>
            <a:r>
              <a:rPr lang="it-IT" dirty="0" smtClean="0"/>
              <a:t>Architettura </a:t>
            </a:r>
            <a:r>
              <a:rPr lang="it-IT" dirty="0"/>
              <a:t>del </a:t>
            </a:r>
            <a:r>
              <a:rPr lang="it-IT" dirty="0" err="1"/>
              <a:t>sw</a:t>
            </a:r>
            <a:r>
              <a:rPr lang="it-IT" dirty="0"/>
              <a:t> e degli elaboratori (</a:t>
            </a:r>
            <a:r>
              <a:rPr lang="it-IT" dirty="0" err="1"/>
              <a:t>Tisato</a:t>
            </a:r>
            <a:r>
              <a:rPr lang="it-IT" dirty="0" smtClean="0"/>
              <a:t>):</a:t>
            </a:r>
            <a:endParaRPr lang="it-IT" dirty="0"/>
          </a:p>
          <a:p>
            <a:r>
              <a:rPr lang="it-IT" dirty="0"/>
              <a:t>Il modulo ha l'obiettivo di focalizzare gli aspetti fondamentali dell'architettura software di un sistema informatico (esecuzione base dei programmi, sistema operativo, rete, servizi), discutendo come calibrare le modalità di presentazione dei diversi aspetti in funzione del livello di competenza degli allievi ed esemplificando il </a:t>
            </a:r>
            <a:r>
              <a:rPr lang="it-IT" dirty="0" err="1"/>
              <a:t>riforso</a:t>
            </a:r>
            <a:r>
              <a:rPr lang="it-IT" dirty="0"/>
              <a:t> a presentazioni di tipo metaforico.</a:t>
            </a:r>
          </a:p>
          <a:p>
            <a:r>
              <a:rPr lang="it-IT" dirty="0"/>
              <a:t>architetture </a:t>
            </a:r>
            <a:r>
              <a:rPr lang="it-IT" dirty="0" smtClean="0"/>
              <a:t>dati</a:t>
            </a:r>
            <a:endParaRPr lang="it-IT" dirty="0"/>
          </a:p>
          <a:p>
            <a:r>
              <a:rPr lang="it-IT" dirty="0"/>
              <a:t>i sistemi di gestione de </a:t>
            </a:r>
            <a:r>
              <a:rPr lang="it-IT" dirty="0" err="1"/>
              <a:t>idati</a:t>
            </a:r>
            <a:r>
              <a:rPr lang="it-IT" dirty="0"/>
              <a:t> rappresentano i </a:t>
            </a:r>
            <a:r>
              <a:rPr lang="it-IT" dirty="0" err="1"/>
              <a:t>dat</a:t>
            </a:r>
            <a:r>
              <a:rPr lang="it-IT" dirty="0"/>
              <a:t> </a:t>
            </a:r>
            <a:r>
              <a:rPr lang="it-IT" dirty="0" err="1"/>
              <a:t>isecondo</a:t>
            </a:r>
            <a:r>
              <a:rPr lang="it-IT" dirty="0"/>
              <a:t> diverse architetture, che possono essere centralizzate, distribuite, oppure federate, anche in dipendenza delle organizzazioni che le utilizzano e del livello di gerarchia/autonomia che le caratterizza. </a:t>
            </a:r>
            <a:r>
              <a:rPr lang="it-IT" dirty="0" err="1"/>
              <a:t>duranteil</a:t>
            </a:r>
            <a:r>
              <a:rPr lang="it-IT" dirty="0"/>
              <a:t> corso saranno descritte gli aspetti strutturali e funzionali di tali architetture e verranno sinteticamente descritti i metodi di progettazione</a:t>
            </a:r>
            <a:r>
              <a:rPr lang="it-IT" dirty="0" smtClean="0"/>
              <a:t>.</a:t>
            </a:r>
          </a:p>
          <a:p>
            <a:r>
              <a:rPr lang="it-IT" dirty="0" smtClean="0"/>
              <a:t>Modulo </a:t>
            </a:r>
            <a:r>
              <a:rPr lang="it-IT" dirty="0"/>
              <a:t>di </a:t>
            </a:r>
            <a:r>
              <a:rPr lang="it-IT" dirty="0" err="1"/>
              <a:t>Datawarehouse</a:t>
            </a:r>
            <a:r>
              <a:rPr lang="it-IT" dirty="0"/>
              <a:t>. "I sistemi di data </a:t>
            </a:r>
            <a:r>
              <a:rPr lang="it-IT" dirty="0" err="1"/>
              <a:t>warehousing</a:t>
            </a:r>
            <a:r>
              <a:rPr lang="it-IT" dirty="0"/>
              <a:t> sono sistemi di supporto alle decisioni su cui negli ultimi anni si è focalizzata l'attenzione sia del mondo accademico che di quello industriale. E' possibile definire il data </a:t>
            </a:r>
            <a:r>
              <a:rPr lang="it-IT" dirty="0" err="1"/>
              <a:t>warehousing</a:t>
            </a:r>
            <a:r>
              <a:rPr lang="it-IT" dirty="0"/>
              <a:t> come una collezione di </a:t>
            </a:r>
            <a:r>
              <a:rPr lang="it-IT" b="1" dirty="0"/>
              <a:t>metodi, tecniche e strumenti per condurre analisi dei dati finalizzate all'attuazione di processi decisionali e al miglioramento del patrimonio informativo. </a:t>
            </a:r>
            <a:r>
              <a:rPr lang="it-IT" dirty="0"/>
              <a:t>Il corso fornirà una metodologia per l'insegnamento dei sistemi di data </a:t>
            </a:r>
            <a:r>
              <a:rPr lang="it-IT" dirty="0" err="1"/>
              <a:t>warehousing</a:t>
            </a:r>
            <a:r>
              <a:rPr lang="it-IT" dirty="0"/>
              <a:t> proponendo l'utilizzo di specifici modelli per la progettazione concettuale, logica e fisica di tali sistemi. La descrizione di tali modelli verrà esemplificata mediante l'utilizzo di un caso di studio".</a:t>
            </a:r>
            <a:endParaRPr lang="en-US" dirty="0"/>
          </a:p>
        </p:txBody>
      </p:sp>
      <p:sp>
        <p:nvSpPr>
          <p:cNvPr id="4" name="Slide Number Placeholder 3"/>
          <p:cNvSpPr>
            <a:spLocks noGrp="1"/>
          </p:cNvSpPr>
          <p:nvPr>
            <p:ph type="sldNum" sz="quarter" idx="12"/>
          </p:nvPr>
        </p:nvSpPr>
        <p:spPr/>
        <p:txBody>
          <a:bodyPr/>
          <a:lstStyle/>
          <a:p>
            <a:fld id="{B95C1854-769D-404A-889F-295F00D7C473}" type="slidenum">
              <a:rPr lang="en-US" smtClean="0"/>
              <a:pPr/>
              <a:t>17</a:t>
            </a:fld>
            <a:endParaRPr lang="en-US"/>
          </a:p>
        </p:txBody>
      </p:sp>
    </p:spTree>
    <p:extLst>
      <p:ext uri="{BB962C8B-B14F-4D97-AF65-F5344CB8AC3E}">
        <p14:creationId xmlns:p14="http://schemas.microsoft.com/office/powerpoint/2010/main" val="1807940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PAS: Didattica delle Basi di </a:t>
            </a:r>
            <a:r>
              <a:rPr lang="it-IT" dirty="0" err="1" smtClean="0"/>
              <a:t>Inf</a:t>
            </a:r>
            <a:r>
              <a:rPr lang="it-IT" dirty="0" smtClean="0"/>
              <a:t>.</a:t>
            </a:r>
            <a:endParaRPr lang="en-US" dirty="0"/>
          </a:p>
        </p:txBody>
      </p:sp>
      <p:sp>
        <p:nvSpPr>
          <p:cNvPr id="3" name="Content Placeholder 2"/>
          <p:cNvSpPr>
            <a:spLocks noGrp="1"/>
          </p:cNvSpPr>
          <p:nvPr>
            <p:ph idx="1"/>
          </p:nvPr>
        </p:nvSpPr>
        <p:spPr/>
        <p:txBody>
          <a:bodyPr>
            <a:normAutofit fontScale="77500" lnSpcReduction="20000"/>
          </a:bodyPr>
          <a:lstStyle/>
          <a:p>
            <a:pPr lvl="0"/>
            <a:r>
              <a:rPr lang="it-IT" dirty="0" smtClean="0"/>
              <a:t>Basi </a:t>
            </a:r>
            <a:r>
              <a:rPr lang="it-IT" dirty="0"/>
              <a:t>dei linguaggi di programmazione: Introduzione ai concetti base dei linguaggi di programmazione: imperativo, funzionale, logico e orientato agli oggetti. Trend e caratteristiche fondamentali. </a:t>
            </a:r>
            <a:br>
              <a:rPr lang="it-IT" dirty="0"/>
            </a:br>
            <a:r>
              <a:rPr lang="it-IT" dirty="0"/>
              <a:t>Caso di studio: peculiarità e criticità del linguaggio </a:t>
            </a:r>
            <a:r>
              <a:rPr lang="it-IT" dirty="0" err="1"/>
              <a:t>multiparadigma</a:t>
            </a:r>
            <a:r>
              <a:rPr lang="it-IT" dirty="0"/>
              <a:t> C++</a:t>
            </a:r>
            <a:endParaRPr lang="en-US" dirty="0"/>
          </a:p>
          <a:p>
            <a:pPr lvl="0"/>
            <a:r>
              <a:rPr lang="it-IT" dirty="0"/>
              <a:t>Basi di Dati: Principali problematiche metodologiche nell’insegnamento delle basi di dati: criteri per la selezione e l’ordine degli argomenti.</a:t>
            </a:r>
            <a:br>
              <a:rPr lang="it-IT" dirty="0"/>
            </a:br>
            <a:r>
              <a:rPr lang="it-IT" dirty="0"/>
              <a:t>Il modello ER e il modello Relazionale. Il linguaggio di interrogazione SQL. Scelta degli strumenti di lavoro e delle modalità di verifica dell’apprendimento.</a:t>
            </a:r>
            <a:endParaRPr lang="en-US" dirty="0"/>
          </a:p>
          <a:p>
            <a:pPr lvl="0"/>
            <a:r>
              <a:rPr lang="it-IT" dirty="0"/>
              <a:t>Informatica distribuita:  Convergenza dei sistemi, delle reti e dei </a:t>
            </a:r>
            <a:r>
              <a:rPr lang="it-IT" dirty="0" err="1"/>
              <a:t>device</a:t>
            </a:r>
            <a:r>
              <a:rPr lang="it-IT" dirty="0"/>
              <a:t>. Definizione e caratteristiche di un sistema distribuito. L’evoluzione di Internet e del Web. Strumenti e architettura del web. Applicazioni distribuite: i modelli RPC, Java RMI e a servizi.</a:t>
            </a:r>
            <a:endParaRPr lang="en-US" dirty="0"/>
          </a:p>
          <a:p>
            <a:endParaRPr lang="en-US" dirty="0"/>
          </a:p>
        </p:txBody>
      </p:sp>
      <p:sp>
        <p:nvSpPr>
          <p:cNvPr id="4" name="Slide Number Placeholder 3"/>
          <p:cNvSpPr>
            <a:spLocks noGrp="1"/>
          </p:cNvSpPr>
          <p:nvPr>
            <p:ph type="sldNum" sz="quarter" idx="12"/>
          </p:nvPr>
        </p:nvSpPr>
        <p:spPr/>
        <p:txBody>
          <a:bodyPr/>
          <a:lstStyle/>
          <a:p>
            <a:fld id="{B95C1854-769D-404A-889F-295F00D7C473}" type="slidenum">
              <a:rPr lang="en-US" smtClean="0"/>
              <a:pPr/>
              <a:t>18</a:t>
            </a:fld>
            <a:endParaRPr lang="en-US"/>
          </a:p>
        </p:txBody>
      </p:sp>
    </p:spTree>
    <p:extLst>
      <p:ext uri="{BB962C8B-B14F-4D97-AF65-F5344CB8AC3E}">
        <p14:creationId xmlns:p14="http://schemas.microsoft.com/office/powerpoint/2010/main" val="3807285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it-IT" dirty="0" smtClean="0"/>
              <a:t>Obiettivi formativi</a:t>
            </a:r>
          </a:p>
        </p:txBody>
      </p:sp>
      <p:sp>
        <p:nvSpPr>
          <p:cNvPr id="16389" name="Rectangle 3"/>
          <p:cNvSpPr>
            <a:spLocks noGrp="1" noChangeArrowheads="1"/>
          </p:cNvSpPr>
          <p:nvPr>
            <p:ph type="body" idx="1"/>
          </p:nvPr>
        </p:nvSpPr>
        <p:spPr/>
        <p:txBody>
          <a:bodyPr>
            <a:normAutofit/>
          </a:bodyPr>
          <a:lstStyle/>
          <a:p>
            <a:r>
              <a:rPr lang="en-US" sz="3900" dirty="0" smtClean="0"/>
              <a:t>Acquisire le abilità e capacità necessarie per </a:t>
            </a:r>
            <a:r>
              <a:rPr lang="en-US" sz="3900" dirty="0" err="1"/>
              <a:t>insegnare</a:t>
            </a:r>
            <a:r>
              <a:rPr lang="en-US" sz="3900" dirty="0"/>
              <a:t> </a:t>
            </a:r>
            <a:r>
              <a:rPr lang="en-US" sz="3900" dirty="0" err="1" smtClean="0"/>
              <a:t>l’informatica</a:t>
            </a:r>
            <a:endParaRPr lang="en-US" sz="3900" dirty="0"/>
          </a:p>
        </p:txBody>
      </p:sp>
      <p:sp>
        <p:nvSpPr>
          <p:cNvPr id="7" name="Slide Number Placeholder 6"/>
          <p:cNvSpPr>
            <a:spLocks noGrp="1"/>
          </p:cNvSpPr>
          <p:nvPr>
            <p:ph type="sldNum" sz="quarter" idx="12"/>
          </p:nvPr>
        </p:nvSpPr>
        <p:spPr/>
        <p:txBody>
          <a:bodyPr/>
          <a:lstStyle/>
          <a:p>
            <a:fld id="{B95C1854-769D-404A-889F-295F00D7C473}" type="slidenum">
              <a:rPr lang="en-US" smtClean="0"/>
              <a:pPr/>
              <a:t>2</a:t>
            </a:fld>
            <a:endParaRPr lang="en-US"/>
          </a:p>
        </p:txBody>
      </p:sp>
    </p:spTree>
    <p:extLst>
      <p:ext uri="{BB962C8B-B14F-4D97-AF65-F5344CB8AC3E}">
        <p14:creationId xmlns:p14="http://schemas.microsoft.com/office/powerpoint/2010/main" val="3312487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Approcci e Metodi Adottati</a:t>
            </a:r>
            <a:endParaRPr lang="en-US" dirty="0"/>
          </a:p>
        </p:txBody>
      </p:sp>
      <p:sp>
        <p:nvSpPr>
          <p:cNvPr id="3" name="Content Placeholder 2"/>
          <p:cNvSpPr>
            <a:spLocks noGrp="1"/>
          </p:cNvSpPr>
          <p:nvPr>
            <p:ph idx="1"/>
          </p:nvPr>
        </p:nvSpPr>
        <p:spPr/>
        <p:txBody>
          <a:bodyPr>
            <a:normAutofit/>
          </a:bodyPr>
          <a:lstStyle/>
          <a:p>
            <a:pPr marL="0" indent="0">
              <a:buNone/>
            </a:pPr>
            <a:endParaRPr lang="it-IT" dirty="0" smtClean="0">
              <a:solidFill>
                <a:srgbClr val="0F6FC6"/>
              </a:solidFill>
            </a:endParaRPr>
          </a:p>
          <a:p>
            <a:pPr marL="0" indent="0" algn="ctr">
              <a:buNone/>
            </a:pPr>
            <a:endParaRPr lang="it-IT" sz="1050" dirty="0">
              <a:solidFill>
                <a:srgbClr val="0F6FC6"/>
              </a:solidFill>
            </a:endParaRPr>
          </a:p>
          <a:p>
            <a:pPr marL="0" indent="0" algn="ctr">
              <a:buNone/>
            </a:pPr>
            <a:r>
              <a:rPr lang="it-IT" sz="3200" dirty="0" smtClean="0">
                <a:solidFill>
                  <a:srgbClr val="0F6FC6"/>
                </a:solidFill>
              </a:rPr>
              <a:t>Le attività didattiche verteranno principalmente in esercitazioni e laboratori</a:t>
            </a:r>
            <a:r>
              <a:rPr lang="it-IT" sz="3200" dirty="0" smtClean="0">
                <a:solidFill>
                  <a:srgbClr val="FF0000"/>
                </a:solidFill>
              </a:rPr>
              <a:t>*</a:t>
            </a:r>
            <a:r>
              <a:rPr lang="it-IT" sz="3200" dirty="0" smtClean="0">
                <a:solidFill>
                  <a:srgbClr val="0F6FC6"/>
                </a:solidFill>
              </a:rPr>
              <a:t> organizzati in modo tale da coinvolgere i tirocinanti nella preparazione di lezioni ed esercitazioni in aula e/o attività di laboratorio</a:t>
            </a:r>
            <a:r>
              <a:rPr lang="it-IT" sz="3200" dirty="0" smtClean="0">
                <a:solidFill>
                  <a:srgbClr val="FF0000"/>
                </a:solidFill>
              </a:rPr>
              <a:t>**</a:t>
            </a:r>
            <a:endParaRPr lang="en-US" sz="3200" dirty="0" smtClean="0">
              <a:solidFill>
                <a:srgbClr val="FF0000"/>
              </a:solidFill>
            </a:endParaRPr>
          </a:p>
        </p:txBody>
      </p:sp>
      <p:sp>
        <p:nvSpPr>
          <p:cNvPr id="5" name="Slide Number Placeholder 4"/>
          <p:cNvSpPr>
            <a:spLocks noGrp="1"/>
          </p:cNvSpPr>
          <p:nvPr>
            <p:ph type="sldNum" sz="quarter" idx="12"/>
          </p:nvPr>
        </p:nvSpPr>
        <p:spPr/>
        <p:txBody>
          <a:bodyPr/>
          <a:lstStyle/>
          <a:p>
            <a:fld id="{B95C1854-769D-404A-889F-295F00D7C473}" type="slidenum">
              <a:rPr lang="en-US" smtClean="0"/>
              <a:pPr/>
              <a:t>3</a:t>
            </a:fld>
            <a:endParaRPr lang="en-US"/>
          </a:p>
        </p:txBody>
      </p:sp>
      <p:sp>
        <p:nvSpPr>
          <p:cNvPr id="6" name="TextBox 5"/>
          <p:cNvSpPr txBox="1"/>
          <p:nvPr/>
        </p:nvSpPr>
        <p:spPr>
          <a:xfrm>
            <a:off x="179512" y="5746030"/>
            <a:ext cx="7416824" cy="923330"/>
          </a:xfrm>
          <a:prstGeom prst="rect">
            <a:avLst/>
          </a:prstGeom>
          <a:solidFill>
            <a:schemeClr val="bg1"/>
          </a:solidFill>
          <a:ln w="19050">
            <a:noFill/>
          </a:ln>
        </p:spPr>
        <p:txBody>
          <a:bodyPr wrap="square" rtlCol="0">
            <a:spAutoFit/>
          </a:bodyPr>
          <a:lstStyle/>
          <a:p>
            <a:r>
              <a:rPr lang="it-IT" dirty="0" smtClean="0">
                <a:solidFill>
                  <a:srgbClr val="FF0000"/>
                </a:solidFill>
              </a:rPr>
              <a:t>*</a:t>
            </a:r>
            <a:r>
              <a:rPr lang="it-IT" dirty="0" smtClean="0">
                <a:solidFill>
                  <a:srgbClr val="0F6FC6"/>
                </a:solidFill>
              </a:rPr>
              <a:t>«laboratori»:  nel senso di workshop </a:t>
            </a:r>
          </a:p>
          <a:p>
            <a:r>
              <a:rPr lang="it-IT" dirty="0" smtClean="0">
                <a:solidFill>
                  <a:srgbClr val="FF0000"/>
                </a:solidFill>
              </a:rPr>
              <a:t>**</a:t>
            </a:r>
            <a:r>
              <a:rPr lang="it-IT" dirty="0" smtClean="0">
                <a:solidFill>
                  <a:srgbClr val="0F6FC6"/>
                </a:solidFill>
              </a:rPr>
              <a:t>«attività di laboratorio»:  nel </a:t>
            </a:r>
            <a:r>
              <a:rPr lang="it-IT" dirty="0">
                <a:solidFill>
                  <a:srgbClr val="0F6FC6"/>
                </a:solidFill>
              </a:rPr>
              <a:t>senso </a:t>
            </a:r>
            <a:r>
              <a:rPr lang="it-IT" dirty="0" smtClean="0">
                <a:solidFill>
                  <a:srgbClr val="0F6FC6"/>
                </a:solidFill>
              </a:rPr>
              <a:t>di attività da svolgere in un laboratorio informatico</a:t>
            </a:r>
            <a:endParaRPr lang="it-IT" dirty="0">
              <a:solidFill>
                <a:srgbClr val="0F6FC6"/>
              </a:solidFill>
            </a:endParaRPr>
          </a:p>
        </p:txBody>
      </p:sp>
    </p:spTree>
    <p:extLst>
      <p:ext uri="{BB962C8B-B14F-4D97-AF65-F5344CB8AC3E}">
        <p14:creationId xmlns:p14="http://schemas.microsoft.com/office/powerpoint/2010/main" val="116061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Approcci e Metodi Adottati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Presentazione, analisi e </a:t>
            </a:r>
            <a:r>
              <a:rPr lang="en-US" dirty="0" err="1" smtClean="0"/>
              <a:t>discussione</a:t>
            </a:r>
            <a:r>
              <a:rPr lang="en-US" dirty="0" smtClean="0"/>
              <a:t> </a:t>
            </a:r>
            <a:r>
              <a:rPr lang="en-US" dirty="0" smtClean="0"/>
              <a:t>di </a:t>
            </a:r>
            <a:r>
              <a:rPr lang="en-US" dirty="0" smtClean="0"/>
              <a:t>esperienze concrete di insegnamento dell’informatica in termini di:</a:t>
            </a:r>
          </a:p>
          <a:p>
            <a:pPr lvl="1"/>
            <a:r>
              <a:rPr lang="en-US" dirty="0" smtClean="0"/>
              <a:t>Esempi di lezioni, esercitazioni, attività di laboratorio (erogati in presenza o a distanza)</a:t>
            </a:r>
          </a:p>
          <a:p>
            <a:pPr lvl="1"/>
            <a:r>
              <a:rPr lang="en-US" dirty="0" smtClean="0"/>
              <a:t>Esempi di (auto-)valutazione dell’apprendimento (quiz, domande aperte, esercizi pratici)</a:t>
            </a:r>
          </a:p>
          <a:p>
            <a:pPr lvl="1"/>
            <a:r>
              <a:rPr lang="en-US" dirty="0" smtClean="0"/>
              <a:t>Studi di caso di esperienze e metodi didattici adottati</a:t>
            </a:r>
          </a:p>
          <a:p>
            <a:r>
              <a:rPr lang="en-US" dirty="0" smtClean="0"/>
              <a:t>Condivisione di </a:t>
            </a:r>
            <a:r>
              <a:rPr lang="en-US" dirty="0" err="1" smtClean="0"/>
              <a:t>materiali</a:t>
            </a:r>
            <a:r>
              <a:rPr lang="en-US" dirty="0" smtClean="0"/>
              <a:t> </a:t>
            </a:r>
            <a:r>
              <a:rPr lang="en-US" dirty="0" smtClean="0"/>
              <a:t>a </a:t>
            </a:r>
            <a:r>
              <a:rPr lang="en-US" dirty="0" err="1" smtClean="0"/>
              <a:t>supporto</a:t>
            </a:r>
            <a:r>
              <a:rPr lang="en-US" dirty="0" smtClean="0"/>
              <a:t> </a:t>
            </a:r>
            <a:r>
              <a:rPr lang="en-US" dirty="0" err="1" smtClean="0"/>
              <a:t>dell’insegnamento</a:t>
            </a:r>
            <a:r>
              <a:rPr lang="en-US" dirty="0" smtClean="0"/>
              <a:t> </a:t>
            </a:r>
            <a:r>
              <a:rPr lang="en-US" dirty="0" err="1" smtClean="0"/>
              <a:t>dell’informatica</a:t>
            </a:r>
            <a:endParaRPr lang="en-US" dirty="0" smtClean="0"/>
          </a:p>
          <a:p>
            <a:r>
              <a:rPr lang="en-US" dirty="0" err="1"/>
              <a:t>Presentazione</a:t>
            </a:r>
            <a:r>
              <a:rPr lang="en-US" dirty="0"/>
              <a:t> di </a:t>
            </a:r>
            <a:r>
              <a:rPr lang="en-US" dirty="0" err="1"/>
              <a:t>metodi</a:t>
            </a:r>
            <a:r>
              <a:rPr lang="en-US" dirty="0"/>
              <a:t> </a:t>
            </a:r>
            <a:r>
              <a:rPr lang="en-US" dirty="0" err="1"/>
              <a:t>prettamente</a:t>
            </a:r>
            <a:r>
              <a:rPr lang="en-US" dirty="0"/>
              <a:t> </a:t>
            </a:r>
            <a:r>
              <a:rPr lang="en-US" dirty="0" err="1"/>
              <a:t>informatici</a:t>
            </a:r>
            <a:r>
              <a:rPr lang="en-US" dirty="0"/>
              <a:t> e </a:t>
            </a:r>
            <a:r>
              <a:rPr lang="en-US" dirty="0" err="1"/>
              <a:t>tecnologie</a:t>
            </a:r>
            <a:r>
              <a:rPr lang="en-US" dirty="0"/>
              <a:t> </a:t>
            </a:r>
            <a:r>
              <a:rPr lang="en-US" dirty="0" err="1"/>
              <a:t>ripensati</a:t>
            </a:r>
            <a:r>
              <a:rPr lang="en-US" dirty="0"/>
              <a:t> per la </a:t>
            </a:r>
            <a:r>
              <a:rPr lang="en-US" dirty="0" err="1"/>
              <a:t>scuola</a:t>
            </a:r>
            <a:r>
              <a:rPr lang="en-US" dirty="0"/>
              <a:t>, ad </a:t>
            </a:r>
            <a:r>
              <a:rPr lang="en-US" dirty="0" err="1"/>
              <a:t>esempio</a:t>
            </a:r>
            <a:r>
              <a:rPr lang="en-US" dirty="0"/>
              <a:t>:</a:t>
            </a:r>
          </a:p>
          <a:p>
            <a:pPr lvl="1"/>
            <a:r>
              <a:rPr lang="en-US" dirty="0"/>
              <a:t>Da Web 2.0 a </a:t>
            </a:r>
            <a:r>
              <a:rPr lang="en-US" dirty="0" err="1"/>
              <a:t>Didattica</a:t>
            </a:r>
            <a:r>
              <a:rPr lang="en-US" dirty="0"/>
              <a:t> 2.0</a:t>
            </a:r>
          </a:p>
          <a:p>
            <a:endParaRPr lang="en-US" dirty="0"/>
          </a:p>
        </p:txBody>
      </p:sp>
      <p:sp>
        <p:nvSpPr>
          <p:cNvPr id="5" name="Slide Number Placeholder 4"/>
          <p:cNvSpPr>
            <a:spLocks noGrp="1"/>
          </p:cNvSpPr>
          <p:nvPr>
            <p:ph type="sldNum" sz="quarter" idx="12"/>
          </p:nvPr>
        </p:nvSpPr>
        <p:spPr/>
        <p:txBody>
          <a:bodyPr/>
          <a:lstStyle/>
          <a:p>
            <a:fld id="{B95C1854-769D-404A-889F-295F00D7C473}" type="slidenum">
              <a:rPr lang="en-US" smtClean="0"/>
              <a:pPr/>
              <a:t>4</a:t>
            </a:fld>
            <a:endParaRPr lang="en-US"/>
          </a:p>
        </p:txBody>
      </p:sp>
    </p:spTree>
    <p:extLst>
      <p:ext uri="{BB962C8B-B14F-4D97-AF65-F5344CB8AC3E}">
        <p14:creationId xmlns:p14="http://schemas.microsoft.com/office/powerpoint/2010/main" val="71452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Gruppo di Lavoro: i Docenti</a:t>
            </a:r>
            <a:endParaRPr lang="en-US" dirty="0"/>
          </a:p>
        </p:txBody>
      </p:sp>
      <p:sp>
        <p:nvSpPr>
          <p:cNvPr id="3" name="Content Placeholder 2"/>
          <p:cNvSpPr>
            <a:spLocks noGrp="1"/>
          </p:cNvSpPr>
          <p:nvPr>
            <p:ph idx="1"/>
          </p:nvPr>
        </p:nvSpPr>
        <p:spPr/>
        <p:txBody>
          <a:bodyPr/>
          <a:lstStyle/>
          <a:p>
            <a:r>
              <a:rPr lang="en-US" dirty="0" smtClean="0"/>
              <a:t>I docenti coinvolti nelle lezioni disciplinari sono stati scelti in modo tale da fornire pluralità e varietà in termini di:</a:t>
            </a:r>
          </a:p>
          <a:p>
            <a:pPr lvl="1"/>
            <a:r>
              <a:rPr lang="en-US" dirty="0" smtClean="0"/>
              <a:t>Competenze nella disciplina</a:t>
            </a:r>
          </a:p>
          <a:p>
            <a:pPr lvl="1"/>
            <a:r>
              <a:rPr lang="en-US" dirty="0" smtClean="0"/>
              <a:t>Metodi, metologie e strumenti di insegnamento adottati</a:t>
            </a:r>
          </a:p>
          <a:p>
            <a:pPr lvl="1"/>
            <a:r>
              <a:rPr lang="en-US" dirty="0" smtClean="0"/>
              <a:t>Tipi di esperienze nella didattica dell’Informatica</a:t>
            </a:r>
          </a:p>
          <a:p>
            <a:pPr lvl="1"/>
            <a:endParaRPr lang="en-US" dirty="0"/>
          </a:p>
        </p:txBody>
      </p:sp>
      <p:sp>
        <p:nvSpPr>
          <p:cNvPr id="5" name="Slide Number Placeholder 4"/>
          <p:cNvSpPr>
            <a:spLocks noGrp="1"/>
          </p:cNvSpPr>
          <p:nvPr>
            <p:ph type="sldNum" sz="quarter" idx="12"/>
          </p:nvPr>
        </p:nvSpPr>
        <p:spPr/>
        <p:txBody>
          <a:bodyPr/>
          <a:lstStyle/>
          <a:p>
            <a:fld id="{B95C1854-769D-404A-889F-295F00D7C473}" type="slidenum">
              <a:rPr lang="en-US" smtClean="0"/>
              <a:pPr/>
              <a:t>5</a:t>
            </a:fld>
            <a:endParaRPr lang="en-US"/>
          </a:p>
        </p:txBody>
      </p:sp>
    </p:spTree>
    <p:extLst>
      <p:ext uri="{BB962C8B-B14F-4D97-AF65-F5344CB8AC3E}">
        <p14:creationId xmlns:p14="http://schemas.microsoft.com/office/powerpoint/2010/main" val="3613273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435280" cy="1143000"/>
          </a:xfrm>
        </p:spPr>
        <p:txBody>
          <a:bodyPr>
            <a:normAutofit/>
          </a:bodyPr>
          <a:lstStyle/>
          <a:p>
            <a:r>
              <a:rPr lang="en-US" dirty="0" smtClean="0"/>
              <a:t>Impostazione: Punti Chiave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Contenuti disciplinari ridotti al minimo (o nulli)</a:t>
            </a:r>
          </a:p>
          <a:p>
            <a:pPr lvl="1"/>
            <a:r>
              <a:rPr lang="en-US" dirty="0" smtClean="0"/>
              <a:t>Solo eventuali contenuti </a:t>
            </a:r>
            <a:r>
              <a:rPr lang="en-US" dirty="0"/>
              <a:t>trasversali alla disciplina e/o </a:t>
            </a:r>
            <a:r>
              <a:rPr lang="it-IT" dirty="0"/>
              <a:t>tematiche interdisciplinari, spesso escluse nei percorsi di studi precedenti dei </a:t>
            </a:r>
            <a:r>
              <a:rPr lang="it-IT" dirty="0" smtClean="0"/>
              <a:t>tirocinanti </a:t>
            </a:r>
            <a:r>
              <a:rPr lang="en-US" dirty="0" smtClean="0"/>
              <a:t>(es. strumenti per la collaborazione con </a:t>
            </a:r>
            <a:r>
              <a:rPr lang="en-US" dirty="0" err="1" smtClean="0"/>
              <a:t>i</a:t>
            </a:r>
            <a:r>
              <a:rPr lang="en-US" dirty="0" smtClean="0"/>
              <a:t> </a:t>
            </a:r>
            <a:r>
              <a:rPr lang="en-US" dirty="0" err="1" smtClean="0"/>
              <a:t>colleghi</a:t>
            </a:r>
            <a:r>
              <a:rPr lang="en-US" dirty="0" smtClean="0"/>
              <a:t> e con </a:t>
            </a:r>
            <a:r>
              <a:rPr lang="en-US" dirty="0" err="1" smtClean="0"/>
              <a:t>gli</a:t>
            </a:r>
            <a:r>
              <a:rPr lang="en-US" dirty="0" smtClean="0"/>
              <a:t> </a:t>
            </a:r>
            <a:r>
              <a:rPr lang="en-US" dirty="0" err="1" smtClean="0"/>
              <a:t>studenti</a:t>
            </a:r>
            <a:r>
              <a:rPr lang="en-US" dirty="0" smtClean="0"/>
              <a:t>, …)</a:t>
            </a:r>
          </a:p>
          <a:p>
            <a:r>
              <a:rPr lang="en-US" dirty="0" smtClean="0"/>
              <a:t>Minimizzazione delle ore in presenza prediligendo, ove possibile, le attività a distanza:</a:t>
            </a:r>
          </a:p>
          <a:p>
            <a:pPr lvl="1"/>
            <a:r>
              <a:rPr lang="en-US" dirty="0" smtClean="0"/>
              <a:t>Lavori progettuali, studio e ricerca di materiali, ecc.</a:t>
            </a:r>
          </a:p>
          <a:p>
            <a:r>
              <a:rPr lang="en-US" dirty="0" smtClean="0"/>
              <a:t>Lavoro a distanza non estremizzato rispetto al face-to-face, es.:</a:t>
            </a:r>
          </a:p>
          <a:p>
            <a:pPr lvl="1"/>
            <a:r>
              <a:rPr lang="en-US" dirty="0" smtClean="0"/>
              <a:t>Seminari, workshop e discussioni in presenza</a:t>
            </a:r>
          </a:p>
          <a:p>
            <a:r>
              <a:rPr lang="en-US" dirty="0" smtClean="0"/>
              <a:t>Attività di e-learning “light” nel </a:t>
            </a:r>
            <a:r>
              <a:rPr lang="en-US" dirty="0"/>
              <a:t>senso </a:t>
            </a:r>
            <a:r>
              <a:rPr lang="en-US" dirty="0" smtClean="0"/>
              <a:t>di: </a:t>
            </a:r>
          </a:p>
          <a:p>
            <a:pPr lvl="1"/>
            <a:r>
              <a:rPr lang="en-US" dirty="0" smtClean="0"/>
              <a:t>No video (o simili) da </a:t>
            </a:r>
            <a:r>
              <a:rPr lang="en-US" dirty="0" err="1" smtClean="0"/>
              <a:t>visionare</a:t>
            </a:r>
            <a:r>
              <a:rPr lang="en-US" dirty="0" smtClean="0"/>
              <a:t> </a:t>
            </a:r>
            <a:r>
              <a:rPr lang="en-US" dirty="0" smtClean="0"/>
              <a:t>ma </a:t>
            </a:r>
            <a:r>
              <a:rPr lang="en-US" dirty="0" smtClean="0"/>
              <a:t>progetti, studio, esercizi</a:t>
            </a:r>
          </a:p>
          <a:p>
            <a:pPr lvl="1"/>
            <a:r>
              <a:rPr lang="en-US" dirty="0"/>
              <a:t>M</a:t>
            </a:r>
            <a:r>
              <a:rPr lang="en-US" dirty="0" smtClean="0"/>
              <a:t>ateriale disponibile online di </a:t>
            </a:r>
            <a:r>
              <a:rPr lang="en-US" dirty="0"/>
              <a:t>varia </a:t>
            </a:r>
            <a:r>
              <a:rPr lang="en-US" dirty="0" smtClean="0"/>
              <a:t>natura, ad es.: </a:t>
            </a:r>
            <a:r>
              <a:rPr lang="en-US" dirty="0"/>
              <a:t>link a materiali, esempi di </a:t>
            </a:r>
            <a:r>
              <a:rPr lang="en-US" dirty="0" smtClean="0"/>
              <a:t>(testi di) </a:t>
            </a:r>
            <a:r>
              <a:rPr lang="en-US" dirty="0"/>
              <a:t>esercizi, </a:t>
            </a:r>
            <a:r>
              <a:rPr lang="en-US" dirty="0" smtClean="0"/>
              <a:t>quiz, lucidi </a:t>
            </a:r>
            <a:r>
              <a:rPr lang="en-US" dirty="0"/>
              <a:t>sul tema</a:t>
            </a:r>
          </a:p>
          <a:p>
            <a:pPr lvl="1"/>
            <a:endParaRPr lang="en-US" dirty="0" smtClean="0"/>
          </a:p>
        </p:txBody>
      </p:sp>
      <p:sp>
        <p:nvSpPr>
          <p:cNvPr id="5" name="Slide Number Placeholder 4"/>
          <p:cNvSpPr>
            <a:spLocks noGrp="1"/>
          </p:cNvSpPr>
          <p:nvPr>
            <p:ph type="sldNum" sz="quarter" idx="12"/>
          </p:nvPr>
        </p:nvSpPr>
        <p:spPr/>
        <p:txBody>
          <a:bodyPr/>
          <a:lstStyle/>
          <a:p>
            <a:fld id="{B95C1854-769D-404A-889F-295F00D7C473}" type="slidenum">
              <a:rPr lang="en-US" smtClean="0"/>
              <a:pPr/>
              <a:t>6</a:t>
            </a:fld>
            <a:endParaRPr lang="en-US"/>
          </a:p>
        </p:txBody>
      </p:sp>
    </p:spTree>
    <p:extLst>
      <p:ext uri="{BB962C8B-B14F-4D97-AF65-F5344CB8AC3E}">
        <p14:creationId xmlns:p14="http://schemas.microsoft.com/office/powerpoint/2010/main" val="4039307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Impostazione: Esami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Esame </a:t>
            </a:r>
            <a:r>
              <a:rPr lang="en-US" dirty="0"/>
              <a:t>unico </a:t>
            </a:r>
            <a:r>
              <a:rPr lang="en-US" dirty="0" smtClean="0"/>
              <a:t>con voto in trentesimi come valutazione finale ragionata di </a:t>
            </a:r>
            <a:r>
              <a:rPr lang="en-US" dirty="0"/>
              <a:t>micro-progetti </a:t>
            </a:r>
            <a:r>
              <a:rPr lang="en-US" dirty="0" smtClean="0"/>
              <a:t>ed esercitazioni svolti in itinere nei singoli corsi</a:t>
            </a:r>
          </a:p>
          <a:p>
            <a:r>
              <a:rPr lang="en-US" dirty="0" smtClean="0"/>
              <a:t>I micro-progetti non avranno una valutazione vera e propria ma giudizi e commenti da parte dei docenti</a:t>
            </a:r>
          </a:p>
          <a:p>
            <a:r>
              <a:rPr lang="en-US" dirty="0" smtClean="0"/>
              <a:t>Gruppi di micro-progetti avranno una valutazione di approvato/non approvato</a:t>
            </a:r>
          </a:p>
          <a:p>
            <a:r>
              <a:rPr lang="en-US" dirty="0" smtClean="0"/>
              <a:t>Esempio di valutazione finale:</a:t>
            </a:r>
          </a:p>
          <a:p>
            <a:pPr lvl="1"/>
            <a:r>
              <a:rPr lang="en-US" dirty="0" smtClean="0"/>
              <a:t>4 microprogetti: 2 </a:t>
            </a:r>
            <a:r>
              <a:rPr lang="en-US" dirty="0"/>
              <a:t>buoni, 1 suff., 1 </a:t>
            </a:r>
            <a:r>
              <a:rPr lang="en-US" dirty="0" smtClean="0"/>
              <a:t>insufficiente =&gt;18-20</a:t>
            </a:r>
            <a:endParaRPr lang="en-US" dirty="0"/>
          </a:p>
          <a:p>
            <a:r>
              <a:rPr lang="en-US" dirty="0"/>
              <a:t>La raccolta dei lavori progettuali e micro-progetti </a:t>
            </a:r>
            <a:r>
              <a:rPr lang="en-US" dirty="0" smtClean="0"/>
              <a:t>degli studenti (o gruppi di studenti) potrà </a:t>
            </a:r>
            <a:r>
              <a:rPr lang="en-US" dirty="0"/>
              <a:t>comporre un “portfolio” </a:t>
            </a:r>
            <a:r>
              <a:rPr lang="en-US" dirty="0" smtClean="0"/>
              <a:t>utile </a:t>
            </a:r>
            <a:r>
              <a:rPr lang="en-US" dirty="0"/>
              <a:t>nell’insegnamento </a:t>
            </a:r>
            <a:r>
              <a:rPr lang="en-US" dirty="0" smtClean="0"/>
              <a:t>futuro</a:t>
            </a:r>
            <a:endParaRPr lang="en-US" dirty="0"/>
          </a:p>
        </p:txBody>
      </p:sp>
      <p:sp>
        <p:nvSpPr>
          <p:cNvPr id="5" name="Slide Number Placeholder 4"/>
          <p:cNvSpPr>
            <a:spLocks noGrp="1"/>
          </p:cNvSpPr>
          <p:nvPr>
            <p:ph type="sldNum" sz="quarter" idx="12"/>
          </p:nvPr>
        </p:nvSpPr>
        <p:spPr/>
        <p:txBody>
          <a:bodyPr/>
          <a:lstStyle/>
          <a:p>
            <a:fld id="{B95C1854-769D-404A-889F-295F00D7C473}" type="slidenum">
              <a:rPr lang="en-US" smtClean="0"/>
              <a:pPr/>
              <a:t>7</a:t>
            </a:fld>
            <a:endParaRPr lang="en-US"/>
          </a:p>
        </p:txBody>
      </p:sp>
    </p:spTree>
    <p:extLst>
      <p:ext uri="{BB962C8B-B14F-4D97-AF65-F5344CB8AC3E}">
        <p14:creationId xmlns:p14="http://schemas.microsoft.com/office/powerpoint/2010/main" val="3675403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Scienze dell’Educazione</a:t>
            </a:r>
            <a:endParaRPr lang="en-US" dirty="0"/>
          </a:p>
        </p:txBody>
      </p:sp>
      <p:sp>
        <p:nvSpPr>
          <p:cNvPr id="3" name="Content Placeholder 2"/>
          <p:cNvSpPr>
            <a:spLocks noGrp="1"/>
          </p:cNvSpPr>
          <p:nvPr>
            <p:ph idx="1"/>
          </p:nvPr>
        </p:nvSpPr>
        <p:spPr/>
        <p:txBody>
          <a:bodyPr>
            <a:normAutofit fontScale="70000" lnSpcReduction="20000"/>
          </a:bodyPr>
          <a:lstStyle/>
          <a:p>
            <a:r>
              <a:rPr lang="it-IT" b="1" dirty="0" smtClean="0"/>
              <a:t>Professione </a:t>
            </a:r>
            <a:r>
              <a:rPr lang="it-IT" b="1" dirty="0"/>
              <a:t>e contesto</a:t>
            </a:r>
            <a:r>
              <a:rPr lang="it-IT" dirty="0"/>
              <a:t>: la professione insegnante nella sua complessità, collocandola in una conoscenza critica del contesto scolastico e del territorio in cui la scuola è inserita. L</a:t>
            </a:r>
            <a:r>
              <a:rPr lang="it-IT" dirty="0" smtClean="0"/>
              <a:t>e </a:t>
            </a:r>
            <a:r>
              <a:rPr lang="it-IT" dirty="0"/>
              <a:t>relazioni e le interazioni dell'insegnante con gli studenti, i colleghi, i dirigenti, le </a:t>
            </a:r>
            <a:r>
              <a:rPr lang="it-IT" dirty="0" smtClean="0"/>
              <a:t>famiglie. </a:t>
            </a:r>
            <a:r>
              <a:rPr lang="it-IT" dirty="0"/>
              <a:t>Vengono offerti strumenti di lettura del ruolo in relazione </a:t>
            </a:r>
            <a:r>
              <a:rPr lang="it-IT" dirty="0" smtClean="0"/>
              <a:t>all’istituzione </a:t>
            </a:r>
            <a:r>
              <a:rPr lang="it-IT" dirty="0"/>
              <a:t>e dei diversi modelli educativi – individuali e collettivi – impliciti nel lavoro scolastico, oltre che strumenti di ricerca da utilizzare nella scuola per indagare alcune di queste molteplici dimensioni.</a:t>
            </a:r>
            <a:endParaRPr lang="en-US" dirty="0"/>
          </a:p>
          <a:p>
            <a:r>
              <a:rPr lang="it-IT" b="1" dirty="0" smtClean="0"/>
              <a:t>Diversità </a:t>
            </a:r>
            <a:r>
              <a:rPr lang="it-IT" b="1" dirty="0"/>
              <a:t>e inclusione</a:t>
            </a:r>
            <a:r>
              <a:rPr lang="it-IT" dirty="0"/>
              <a:t>: gli studenti e le loro caratteristiche; le differenze (di genere, etnia, classe...), difficoltà e disturbi. La didattica inclusiva attenta alle particolarità e potenzialità di ogni studente. Approfondimenti relativi all'adolescenza.</a:t>
            </a:r>
            <a:endParaRPr lang="en-US" dirty="0"/>
          </a:p>
          <a:p>
            <a:r>
              <a:rPr lang="it-IT" b="1" dirty="0" smtClean="0"/>
              <a:t>Progettazione </a:t>
            </a:r>
            <a:r>
              <a:rPr lang="it-IT" b="1" dirty="0"/>
              <a:t>e valutazione:</a:t>
            </a:r>
            <a:r>
              <a:rPr lang="it-IT" dirty="0"/>
              <a:t> il processo di costruzione dei percorsi formativi: </a:t>
            </a:r>
            <a:r>
              <a:rPr lang="it-IT" dirty="0" smtClean="0"/>
              <a:t>l’individuazione </a:t>
            </a:r>
            <a:r>
              <a:rPr lang="it-IT" dirty="0"/>
              <a:t>degli obiettivi di apprendimento; </a:t>
            </a:r>
            <a:r>
              <a:rPr lang="it-IT" dirty="0" smtClean="0"/>
              <a:t>l’organizzazione </a:t>
            </a:r>
            <a:r>
              <a:rPr lang="it-IT" dirty="0"/>
              <a:t>dei contenuti e materiali didattici; </a:t>
            </a:r>
            <a:r>
              <a:rPr lang="it-IT" dirty="0" smtClean="0"/>
              <a:t>metodi </a:t>
            </a:r>
            <a:r>
              <a:rPr lang="it-IT" dirty="0"/>
              <a:t>di lavoro diversificati in relazione agli obiettivi; i diversi approcci, funzioni e modalità di valutazione</a:t>
            </a:r>
            <a:r>
              <a:rPr lang="it-IT"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B95C1854-769D-404A-889F-295F00D7C473}" type="slidenum">
              <a:rPr lang="en-US" smtClean="0"/>
              <a:pPr/>
              <a:t>8</a:t>
            </a:fld>
            <a:endParaRPr lang="en-US"/>
          </a:p>
        </p:txBody>
      </p:sp>
    </p:spTree>
    <p:extLst>
      <p:ext uri="{BB962C8B-B14F-4D97-AF65-F5344CB8AC3E}">
        <p14:creationId xmlns:p14="http://schemas.microsoft.com/office/powerpoint/2010/main" val="4260864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Piano </a:t>
            </a:r>
            <a:r>
              <a:rPr lang="en-US" dirty="0" err="1" smtClean="0"/>
              <a:t>Didattico</a:t>
            </a:r>
            <a:r>
              <a:rPr lang="en-US" dirty="0" smtClean="0"/>
              <a:t> </a:t>
            </a:r>
            <a:r>
              <a:rPr lang="en-US" dirty="0" err="1" smtClean="0"/>
              <a:t>Corsi</a:t>
            </a:r>
            <a:r>
              <a:rPr lang="en-US" dirty="0" smtClean="0"/>
              <a:t> </a:t>
            </a:r>
            <a:r>
              <a:rPr lang="en-US" dirty="0" err="1" smtClean="0"/>
              <a:t>Disciplinari</a:t>
            </a:r>
            <a:endParaRPr lang="en-US" i="1" dirty="0"/>
          </a:p>
        </p:txBody>
      </p:sp>
      <p:sp>
        <p:nvSpPr>
          <p:cNvPr id="3" name="Content Placeholder 2"/>
          <p:cNvSpPr>
            <a:spLocks noGrp="1"/>
          </p:cNvSpPr>
          <p:nvPr>
            <p:ph idx="1"/>
          </p:nvPr>
        </p:nvSpPr>
        <p:spPr/>
        <p:txBody>
          <a:bodyPr>
            <a:normAutofit fontScale="77500" lnSpcReduction="20000"/>
          </a:bodyPr>
          <a:lstStyle/>
          <a:p>
            <a:r>
              <a:rPr lang="en-US" b="1" dirty="0" smtClean="0">
                <a:solidFill>
                  <a:srgbClr val="0070C0"/>
                </a:solidFill>
              </a:rPr>
              <a:t>Informatica e Scuola</a:t>
            </a:r>
            <a:r>
              <a:rPr lang="en-US" b="1" dirty="0">
                <a:solidFill>
                  <a:srgbClr val="0070C0"/>
                </a:solidFill>
              </a:rPr>
              <a:t> </a:t>
            </a:r>
            <a:r>
              <a:rPr lang="en-US" dirty="0" smtClean="0"/>
              <a:t>(3 </a:t>
            </a:r>
            <a:r>
              <a:rPr lang="en-US" dirty="0"/>
              <a:t>CFU </a:t>
            </a:r>
            <a:r>
              <a:rPr lang="en-US" dirty="0" smtClean="0"/>
              <a:t>Fr. + </a:t>
            </a:r>
            <a:r>
              <a:rPr lang="en-US" dirty="0"/>
              <a:t>1 </a:t>
            </a:r>
            <a:r>
              <a:rPr lang="en-US" dirty="0" smtClean="0"/>
              <a:t>CFU Lab): </a:t>
            </a:r>
          </a:p>
          <a:p>
            <a:pPr lvl="1"/>
            <a:r>
              <a:rPr lang="en-US" dirty="0"/>
              <a:t>A. Agostini (resp.), S. Manzoni, R. </a:t>
            </a:r>
            <a:r>
              <a:rPr lang="en-US" dirty="0" smtClean="0"/>
              <a:t>Polillo</a:t>
            </a:r>
          </a:p>
          <a:p>
            <a:pPr lvl="1"/>
            <a:r>
              <a:rPr lang="en-US" b="1" dirty="0" smtClean="0">
                <a:solidFill>
                  <a:srgbClr val="0F6FC6"/>
                </a:solidFill>
              </a:rPr>
              <a:t>Keywords</a:t>
            </a:r>
            <a:r>
              <a:rPr lang="en-US" dirty="0"/>
              <a:t>: </a:t>
            </a:r>
            <a:r>
              <a:rPr lang="it-IT" dirty="0" smtClean="0"/>
              <a:t>Il </a:t>
            </a:r>
            <a:r>
              <a:rPr lang="it-IT" dirty="0"/>
              <a:t>ruolo dell'insegnante di informatica; </a:t>
            </a:r>
            <a:r>
              <a:rPr lang="en-US" dirty="0"/>
              <a:t>Didattica </a:t>
            </a:r>
            <a:r>
              <a:rPr lang="en-US" dirty="0" smtClean="0"/>
              <a:t>2.0;</a:t>
            </a:r>
            <a:r>
              <a:rPr lang="it-IT" dirty="0" smtClean="0"/>
              <a:t> Tecnologie per la didattica</a:t>
            </a:r>
          </a:p>
          <a:p>
            <a:r>
              <a:rPr lang="en-US" b="1" dirty="0" err="1" smtClean="0">
                <a:solidFill>
                  <a:srgbClr val="0070C0"/>
                </a:solidFill>
              </a:rPr>
              <a:t>Didattica</a:t>
            </a:r>
            <a:r>
              <a:rPr lang="en-US" b="1" dirty="0" smtClean="0">
                <a:solidFill>
                  <a:srgbClr val="0070C0"/>
                </a:solidFill>
              </a:rPr>
              <a:t> dei Fondamenti</a:t>
            </a:r>
            <a:r>
              <a:rPr lang="en-US" dirty="0"/>
              <a:t> </a:t>
            </a:r>
            <a:r>
              <a:rPr lang="en-US" dirty="0" smtClean="0"/>
              <a:t>(3 </a:t>
            </a:r>
            <a:r>
              <a:rPr lang="en-US" dirty="0"/>
              <a:t>CFU </a:t>
            </a:r>
            <a:r>
              <a:rPr lang="en-US" dirty="0" smtClean="0"/>
              <a:t>Fr. + </a:t>
            </a:r>
            <a:r>
              <a:rPr lang="en-US" dirty="0"/>
              <a:t>1 </a:t>
            </a:r>
            <a:r>
              <a:rPr lang="en-US" dirty="0" smtClean="0"/>
              <a:t>CFU Lab): </a:t>
            </a:r>
            <a:endParaRPr lang="en-US" dirty="0"/>
          </a:p>
          <a:p>
            <a:pPr lvl="1"/>
            <a:r>
              <a:rPr lang="en-US" dirty="0" smtClean="0"/>
              <a:t>A</a:t>
            </a:r>
            <a:r>
              <a:rPr lang="en-US" dirty="0"/>
              <a:t>. Dennunzio (resp.), P. Bonizzoni, G. De </a:t>
            </a:r>
            <a:r>
              <a:rPr lang="en-US" dirty="0" smtClean="0"/>
              <a:t>Michelis</a:t>
            </a:r>
          </a:p>
          <a:p>
            <a:pPr lvl="1"/>
            <a:r>
              <a:rPr lang="en-US" b="1" dirty="0">
                <a:solidFill>
                  <a:srgbClr val="0F6FC6"/>
                </a:solidFill>
              </a:rPr>
              <a:t>Keywords</a:t>
            </a:r>
            <a:r>
              <a:rPr lang="en-US" dirty="0"/>
              <a:t>: algoritmi, modelli, risorse computazionali, storia ed </a:t>
            </a:r>
            <a:r>
              <a:rPr lang="en-US" dirty="0" err="1"/>
              <a:t>evoluzione</a:t>
            </a:r>
            <a:r>
              <a:rPr lang="en-US" dirty="0"/>
              <a:t> </a:t>
            </a:r>
            <a:r>
              <a:rPr lang="en-US" dirty="0" err="1" smtClean="0"/>
              <a:t>dell’informatica</a:t>
            </a:r>
            <a:endParaRPr lang="en-US" dirty="0" smtClean="0"/>
          </a:p>
          <a:p>
            <a:r>
              <a:rPr lang="en-US" b="1" dirty="0" err="1" smtClean="0">
                <a:solidFill>
                  <a:srgbClr val="0070C0"/>
                </a:solidFill>
              </a:rPr>
              <a:t>Didattica</a:t>
            </a:r>
            <a:r>
              <a:rPr lang="en-US" b="1" dirty="0" smtClean="0">
                <a:solidFill>
                  <a:srgbClr val="0070C0"/>
                </a:solidFill>
              </a:rPr>
              <a:t> </a:t>
            </a:r>
            <a:r>
              <a:rPr lang="en-US" b="1" dirty="0" smtClean="0">
                <a:solidFill>
                  <a:srgbClr val="0070C0"/>
                </a:solidFill>
              </a:rPr>
              <a:t>delle Architetture</a:t>
            </a:r>
            <a:r>
              <a:rPr lang="en-US" dirty="0" smtClean="0"/>
              <a:t>: (3 CFU Fr.): </a:t>
            </a:r>
          </a:p>
          <a:p>
            <a:pPr lvl="1"/>
            <a:r>
              <a:rPr lang="en-US" dirty="0" smtClean="0"/>
              <a:t>A</a:t>
            </a:r>
            <a:r>
              <a:rPr lang="en-US" dirty="0"/>
              <a:t>. Maurino (resp</a:t>
            </a:r>
            <a:r>
              <a:rPr lang="en-US" i="1" dirty="0"/>
              <a:t>.</a:t>
            </a:r>
            <a:r>
              <a:rPr lang="en-US" dirty="0"/>
              <a:t>), C. Batini, F. </a:t>
            </a:r>
            <a:r>
              <a:rPr lang="en-US" dirty="0" smtClean="0"/>
              <a:t>Tisato</a:t>
            </a:r>
          </a:p>
          <a:p>
            <a:pPr lvl="1"/>
            <a:r>
              <a:rPr lang="en-US" b="1" dirty="0" smtClean="0">
                <a:solidFill>
                  <a:srgbClr val="0F6FC6"/>
                </a:solidFill>
              </a:rPr>
              <a:t>Keywords</a:t>
            </a:r>
            <a:r>
              <a:rPr lang="en-US" dirty="0" smtClean="0"/>
              <a:t>: architetture dei sistemi informatici e loro progettazione, </a:t>
            </a:r>
            <a:r>
              <a:rPr lang="en-US" dirty="0"/>
              <a:t>modellazione concettuale </a:t>
            </a:r>
            <a:r>
              <a:rPr lang="en-US" dirty="0" smtClean="0"/>
              <a:t>delle basi </a:t>
            </a:r>
            <a:r>
              <a:rPr lang="en-US" dirty="0"/>
              <a:t>di </a:t>
            </a:r>
            <a:r>
              <a:rPr lang="en-US" dirty="0" smtClean="0"/>
              <a:t>dati, struttura </a:t>
            </a:r>
            <a:r>
              <a:rPr lang="en-US" dirty="0"/>
              <a:t>del calcolatore, reti, sistemi </a:t>
            </a:r>
            <a:r>
              <a:rPr lang="en-US" dirty="0" smtClean="0"/>
              <a:t>operativi</a:t>
            </a:r>
            <a:endParaRPr lang="en-US" i="1" dirty="0" smtClean="0"/>
          </a:p>
          <a:p>
            <a:r>
              <a:rPr lang="en-US" b="1" dirty="0" smtClean="0">
                <a:solidFill>
                  <a:srgbClr val="0070C0"/>
                </a:solidFill>
              </a:rPr>
              <a:t>Didattica dei Linguaggi</a:t>
            </a:r>
            <a:r>
              <a:rPr lang="en-US" dirty="0" smtClean="0"/>
              <a:t>: (3 CFU Fr</a:t>
            </a:r>
            <a:r>
              <a:rPr lang="en-US" dirty="0"/>
              <a:t>. + 1 CFU Lab): </a:t>
            </a:r>
            <a:endParaRPr lang="en-US" dirty="0" smtClean="0"/>
          </a:p>
          <a:p>
            <a:pPr lvl="1"/>
            <a:r>
              <a:rPr lang="en-US" dirty="0"/>
              <a:t>C. Ferretti (resp.), L. Pomello Chinaglia, L. </a:t>
            </a:r>
            <a:r>
              <a:rPr lang="en-US" dirty="0" smtClean="0"/>
              <a:t>Bernardinello</a:t>
            </a:r>
          </a:p>
          <a:p>
            <a:pPr lvl="1"/>
            <a:r>
              <a:rPr lang="en-US" b="1" dirty="0" smtClean="0">
                <a:solidFill>
                  <a:srgbClr val="0F6FC6"/>
                </a:solidFill>
              </a:rPr>
              <a:t>Keywords</a:t>
            </a:r>
            <a:r>
              <a:rPr lang="en-US" dirty="0" smtClean="0"/>
              <a:t>: linguaggi formali, modelli di dispositivi di calcolo, compilatori, strumenti per l’insegnamento della programmazione</a:t>
            </a:r>
            <a:endParaRPr lang="en-US" i="1" u="sng" dirty="0" smtClean="0">
              <a:solidFill>
                <a:srgbClr val="FF0000"/>
              </a:solidFill>
            </a:endParaRPr>
          </a:p>
          <a:p>
            <a:pPr marL="514350" indent="-514350">
              <a:buFont typeface="+mj-lt"/>
              <a:buAutoNum type="arabicPeriod" startAt="3"/>
            </a:pPr>
            <a:endParaRPr lang="en-US" dirty="0" smtClean="0"/>
          </a:p>
        </p:txBody>
      </p:sp>
      <p:sp>
        <p:nvSpPr>
          <p:cNvPr id="5" name="Slide Number Placeholder 4"/>
          <p:cNvSpPr>
            <a:spLocks noGrp="1"/>
          </p:cNvSpPr>
          <p:nvPr>
            <p:ph type="sldNum" sz="quarter" idx="12"/>
          </p:nvPr>
        </p:nvSpPr>
        <p:spPr/>
        <p:txBody>
          <a:bodyPr/>
          <a:lstStyle/>
          <a:p>
            <a:fld id="{B95C1854-769D-404A-889F-295F00D7C473}" type="slidenum">
              <a:rPr lang="en-US" smtClean="0"/>
              <a:pPr/>
              <a:t>9</a:t>
            </a:fld>
            <a:endParaRPr lang="en-US"/>
          </a:p>
        </p:txBody>
      </p:sp>
    </p:spTree>
    <p:extLst>
      <p:ext uri="{BB962C8B-B14F-4D97-AF65-F5344CB8AC3E}">
        <p14:creationId xmlns:p14="http://schemas.microsoft.com/office/powerpoint/2010/main" val="2494672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essandra Master Azzur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lnDef>
      <a:spPr>
        <a:ln w="28575">
          <a:tailEnd type="arrow"/>
        </a:ln>
      </a:spPr>
      <a:bodyPr/>
      <a:lstStyle/>
      <a:style>
        <a:lnRef idx="1">
          <a:schemeClr val="accent1"/>
        </a:lnRef>
        <a:fillRef idx="0">
          <a:schemeClr val="accent1"/>
        </a:fillRef>
        <a:effectRef idx="0">
          <a:schemeClr val="accent1"/>
        </a:effectRef>
        <a:fontRef idx="minor">
          <a:schemeClr val="tx1"/>
        </a:fontRef>
      </a:style>
    </a:lnDef>
    <a:txDef>
      <a:spPr>
        <a:noFill/>
        <a:ln w="19050">
          <a:solidFill>
            <a:srgbClr val="0F6FC6"/>
          </a:solidFill>
        </a:ln>
      </a:spPr>
      <a:bodyPr wrap="square" rtlCol="0">
        <a:spAutoFit/>
      </a:bodyPr>
      <a:lstStyle>
        <a:defPPr>
          <a:defRPr dirty="0">
            <a:solidFill>
              <a:srgbClr val="0F6FC6"/>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4536</TotalTime>
  <Words>1310</Words>
  <Application>Microsoft Office PowerPoint</Application>
  <PresentationFormat>On-screen Show (4:3)</PresentationFormat>
  <Paragraphs>133</Paragraphs>
  <Slides>18</Slides>
  <Notes>2</Notes>
  <HiddenSlides>4</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Alessandra Master Azzurro</vt:lpstr>
      <vt:lpstr>TFA A042</vt:lpstr>
      <vt:lpstr>Obiettivi formativi</vt:lpstr>
      <vt:lpstr>Approcci e Metodi Adottati</vt:lpstr>
      <vt:lpstr>Approcci e Metodi Adottati</vt:lpstr>
      <vt:lpstr>Gruppo di Lavoro: i Docenti</vt:lpstr>
      <vt:lpstr>Impostazione: Punti Chiave </vt:lpstr>
      <vt:lpstr>Impostazione: Esami</vt:lpstr>
      <vt:lpstr>Scienze dell’Educazione</vt:lpstr>
      <vt:lpstr>Piano Didattico Corsi Disciplinari</vt:lpstr>
      <vt:lpstr>Informatica e Scuola</vt:lpstr>
      <vt:lpstr>PowerPoint Presentation</vt:lpstr>
      <vt:lpstr>Did. dei Fondamenti dell’Inf.</vt:lpstr>
      <vt:lpstr>Fondamenti</vt:lpstr>
      <vt:lpstr>Didattica dei Linguaggi</vt:lpstr>
      <vt:lpstr>Linguaggi</vt:lpstr>
      <vt:lpstr>Didattica delle Arch. SW e dati</vt:lpstr>
      <vt:lpstr>Didattica delle Arch. SW e dati</vt:lpstr>
      <vt:lpstr>PAS: Didattica delle Basi di Inf.</vt:lpstr>
    </vt:vector>
  </TitlesOfParts>
  <Company>DISCo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Agostini</dc:creator>
  <cp:lastModifiedBy>Alessandra Agostini</cp:lastModifiedBy>
  <cp:revision>670</cp:revision>
  <cp:lastPrinted>2014-02-19T13:24:49Z</cp:lastPrinted>
  <dcterms:created xsi:type="dcterms:W3CDTF">2011-09-28T11:53:52Z</dcterms:created>
  <dcterms:modified xsi:type="dcterms:W3CDTF">2014-02-19T13:29:14Z</dcterms:modified>
</cp:coreProperties>
</file>